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5" r:id="rId1"/>
    <p:sldMasterId id="2147483969" r:id="rId2"/>
  </p:sldMasterIdLst>
  <p:notesMasterIdLst>
    <p:notesMasterId r:id="rId18"/>
  </p:notesMasterIdLst>
  <p:sldIdLst>
    <p:sldId id="343" r:id="rId3"/>
    <p:sldId id="294" r:id="rId4"/>
    <p:sldId id="467" r:id="rId5"/>
    <p:sldId id="468" r:id="rId6"/>
    <p:sldId id="288" r:id="rId7"/>
    <p:sldId id="469" r:id="rId8"/>
    <p:sldId id="477" r:id="rId9"/>
    <p:sldId id="476" r:id="rId10"/>
    <p:sldId id="351" r:id="rId11"/>
    <p:sldId id="470" r:id="rId12"/>
    <p:sldId id="479" r:id="rId13"/>
    <p:sldId id="480" r:id="rId14"/>
    <p:sldId id="481" r:id="rId15"/>
    <p:sldId id="478" r:id="rId16"/>
    <p:sldId id="466" r:id="rId17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003399"/>
    <a:srgbClr val="FF5050"/>
    <a:srgbClr val="FF0066"/>
    <a:srgbClr val="FFCCFF"/>
    <a:srgbClr val="FF99FF"/>
    <a:srgbClr val="FF66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0" y="-51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3" cy="4500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xmlns="" id="{F2D8DA5B-8C01-40A4-A7F5-30C1FDE96A5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xmlns="" id="{BD914ABB-2896-442D-A43A-F020734FC98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xmlns="" id="{FDF593CC-BD62-465E-B303-F095DB35F0D5}"/>
              </a:ext>
            </a:extLst>
          </p:cNvPr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xmlns="" id="{D038881D-735E-47DF-B563-2079DC18855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xmlns="" id="{C7A57040-624A-44D7-BB9A-323C1F29E73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0213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xmlns="" id="{DED9CBF4-8A38-4420-8EDD-2DCDD929DDA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6E18915-64E5-48C3-9125-4B01D94EE31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150909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>
            <a:extLst>
              <a:ext uri="{FF2B5EF4-FFF2-40B4-BE49-F238E27FC236}">
                <a16:creationId xmlns:a16="http://schemas.microsoft.com/office/drawing/2014/main" xmlns="" id="{F8E2142D-F472-4B9D-AFA5-8BE32D51EED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0243" name="备注占位符 2">
            <a:extLst>
              <a:ext uri="{FF2B5EF4-FFF2-40B4-BE49-F238E27FC236}">
                <a16:creationId xmlns:a16="http://schemas.microsoft.com/office/drawing/2014/main" xmlns="" id="{734D009D-D0A4-4D41-A36C-B970B4EF75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0244" name="灯片编号占位符 3">
            <a:extLst>
              <a:ext uri="{FF2B5EF4-FFF2-40B4-BE49-F238E27FC236}">
                <a16:creationId xmlns:a16="http://schemas.microsoft.com/office/drawing/2014/main" xmlns="" id="{7CE1F5B1-CD71-4412-8C20-A814F70970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F97EDFDC-A92F-4068-B220-BD45E81E8AE4}" type="slidenum">
              <a:rPr lang="zh-CN" altLang="en-US" sz="1200"/>
              <a:pPr/>
              <a:t>3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>
            <a:extLst>
              <a:ext uri="{FF2B5EF4-FFF2-40B4-BE49-F238E27FC236}">
                <a16:creationId xmlns:a16="http://schemas.microsoft.com/office/drawing/2014/main" xmlns="" id="{AADF034F-9DE1-4C91-A322-355AF69D7C1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6387" name="备注占位符 2">
            <a:extLst>
              <a:ext uri="{FF2B5EF4-FFF2-40B4-BE49-F238E27FC236}">
                <a16:creationId xmlns:a16="http://schemas.microsoft.com/office/drawing/2014/main" xmlns="" id="{28BFA0C2-82D5-43A4-B142-35B916BE52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6388" name="灯片编号占位符 3">
            <a:extLst>
              <a:ext uri="{FF2B5EF4-FFF2-40B4-BE49-F238E27FC236}">
                <a16:creationId xmlns:a16="http://schemas.microsoft.com/office/drawing/2014/main" xmlns="" id="{1206DFAD-7C61-4D43-92D7-BA26D5BCE2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9781A5E1-29AB-436D-AE1B-8D9D7F9E6F92}" type="slidenum">
              <a:rPr lang="zh-CN" altLang="en-US" sz="1200"/>
              <a:pPr/>
              <a:t>8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>
            <a:extLst>
              <a:ext uri="{FF2B5EF4-FFF2-40B4-BE49-F238E27FC236}">
                <a16:creationId xmlns:a16="http://schemas.microsoft.com/office/drawing/2014/main" xmlns="" id="{4FF9BF6A-481F-40DB-AA0B-B41C73B4704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0483" name="备注占位符 2">
            <a:extLst>
              <a:ext uri="{FF2B5EF4-FFF2-40B4-BE49-F238E27FC236}">
                <a16:creationId xmlns:a16="http://schemas.microsoft.com/office/drawing/2014/main" xmlns="" id="{1B477599-3344-4633-B792-5287ECAEC4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0484" name="灯片编号占位符 3">
            <a:extLst>
              <a:ext uri="{FF2B5EF4-FFF2-40B4-BE49-F238E27FC236}">
                <a16:creationId xmlns:a16="http://schemas.microsoft.com/office/drawing/2014/main" xmlns="" id="{FD4C8DC7-69EC-448D-A76B-D25017A11D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880E7705-BCE5-42B9-AB4B-683AAD38CF2C}" type="slidenum">
              <a:rPr lang="zh-CN" altLang="en-US" sz="1200"/>
              <a:pPr/>
              <a:t>14</a:t>
            </a:fld>
            <a:endParaRPr lang="en-US" altLang="zh-CN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C29F8B6-6F29-457C-B03B-168E671DE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9DA4FC2-F322-4AAB-9735-0A57967B1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E998BAA-FF24-45FD-A306-EEE9B978C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F696D-E68F-4BDE-8968-3476C0EB8E8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04981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71017DD-504D-4E6A-AA20-65169F36B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7C3DE37-13BD-4189-BC1E-D0E991799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7546E1E-017D-4869-BE6C-0E5CDD426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141886-1522-4D25-B12A-F3DC2A66BEBA}" type="slidenum">
              <a:rPr lang="zh-CN" altLang="en-US"/>
              <a:pPr/>
              <a:t>‹#›</a:t>
            </a:fld>
            <a:endParaRPr lang="en-US" altLang="zh-CN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72751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26381E9-D54B-4F7E-A9F7-FF07EF808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AF7517D-BB0F-4F48-B4B9-F0D253F10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4BAAF49-15AD-4625-A694-6BDAB8248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07F8E-1599-496E-91D9-1032FFD8C70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49319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1BEFAE6F-141A-46D3-8319-CAEFFB671D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-531813"/>
            <a:ext cx="13177838" cy="820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108708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72009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11E913C9-8C02-4B10-801E-375453C2C8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7938"/>
            <a:ext cx="12296776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95C1718-EC29-41D3-9909-29274B9DE0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7937"/>
            <a:ext cx="3964860" cy="810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6668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0165CE2-6416-4DF1-8EAE-ABEE5F162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5037277-AC1C-449F-B584-9D97F471E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934527E-EE26-4DA0-B784-9EEA6C27D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901BE3-3794-42F7-8F03-15E81C026A1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3048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27CBF40-C025-4130-9E9C-DEC9EE40A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829211B-1D40-429B-BC3D-679B7D756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8D4048C-F59C-41AA-A1BA-CF5B908CC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2F6EDB-463F-478B-90DE-CE5B189B3EE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10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7BAE240-BF61-4F50-B3FC-7E456ADE5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A8FDD03-171E-4BD2-9B61-6F15CB73C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F2D33E7-1832-4B95-8888-F0AE75D9E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652DB-DA05-4B06-B49A-5644B0EFDAF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37652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FE261243-CB53-42CA-B7F4-CDA7B97F6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8D368527-828B-4C66-85DE-F2A245FAD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4F47BDC8-D826-42E3-9FFA-DF66BC2B6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55979-77FD-43F4-9376-992042905C8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25929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826211DA-2962-499B-9FEB-B4B63F7AA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82EAC906-9E1D-48FB-875D-3C4B70548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0E2B361F-08F0-4998-A817-3D1F8B25E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787EB-D14D-4E18-9822-39974588C58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01064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xmlns="" id="{916F6825-30A5-4C45-93A3-15C1E6A51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EE163E3F-7123-4939-84EC-586217B6E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4D59D5D6-4118-4179-AB0F-C19AAE7D9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960E03-F518-420C-9930-AFB09673729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12660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xmlns="" id="{479D375E-F85D-4F1E-90B8-D92B34101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xmlns="" id="{015123A7-6353-4733-876C-26A9E3F58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5B1E332B-13F1-47D7-BDC4-C22D67CFA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5B7A0-FDE6-4109-A875-0DFA408E431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91743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4C7F60D7-7B92-4852-B868-50BB4CCE1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D307F177-7D67-4908-9241-326657B56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8AF69072-028B-430C-8740-DD9A57280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2FC70-8034-48DD-B6A0-6188FAFFD88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56972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7C36E16A-F37C-41CE-8E65-73D92662C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0F557EA0-28BB-4F92-AA80-D367D35D4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1C3EC966-4155-4614-B3B2-859524DA3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7D4CE-1C1C-4C97-BDA6-FA3B8355CA71}" type="slidenum">
              <a:rPr lang="zh-CN" altLang="en-US"/>
              <a:pPr/>
              <a:t>‹#›</a:t>
            </a:fld>
            <a:endParaRPr lang="en-US" altLang="zh-CN"/>
          </a:p>
        </p:txBody>
      </p:sp>
      <p:grpSp>
        <p:nvGrpSpPr>
          <p:cNvPr id="8" name="组合 7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0" name="图片 9"/>
            <p:cNvPicPr>
              <a:picLocks noRot="1"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19449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xmlns="" id="{65F832D8-20FF-476B-ABE0-84B07AF450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xmlns="" id="{B244A005-B1C3-490B-95AF-C7C8F26595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altLang="zh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8BB89E1-DA50-4AF1-9826-FBB3D104E6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983FFD8-AFAF-4F3C-BA26-A4237DEE56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66B9B04-C1C1-4EFB-8439-A4F9FEF41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FAB7B847-9E60-4EF5-86C3-0F751AAC533F}" type="slidenum">
              <a:rPr lang="zh-CN" altLang="en-US"/>
              <a:pPr/>
              <a:t>‹#›</a:t>
            </a:fld>
            <a:endParaRPr lang="en-US" altLang="zh-CN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7" r:id="rId2"/>
    <p:sldLayoutId id="2147483998" r:id="rId3"/>
    <p:sldLayoutId id="2147483999" r:id="rId4"/>
    <p:sldLayoutId id="2147484000" r:id="rId5"/>
    <p:sldLayoutId id="2147484001" r:id="rId6"/>
    <p:sldLayoutId id="2147484002" r:id="rId7"/>
    <p:sldLayoutId id="2147484003" r:id="rId8"/>
    <p:sldLayoutId id="2147484004" r:id="rId9"/>
    <p:sldLayoutId id="2147484005" r:id="rId10"/>
    <p:sldLayoutId id="2147484006" r:id="rId11"/>
    <p:sldLayoutId id="214748400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>
            <a:extLst>
              <a:ext uri="{FF2B5EF4-FFF2-40B4-BE49-F238E27FC236}">
                <a16:creationId xmlns:a16="http://schemas.microsoft.com/office/drawing/2014/main" xmlns="" id="{D896C48E-DF20-41F1-BB18-307A8EFCA7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>
            <a:extLst>
              <a:ext uri="{FF2B5EF4-FFF2-40B4-BE49-F238E27FC236}">
                <a16:creationId xmlns:a16="http://schemas.microsoft.com/office/drawing/2014/main" xmlns="" id="{558C2BAD-3C18-41C3-B9AE-B512FEDF9A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AA9ABAE-D77B-4B2C-A9F5-C20902E87B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E795828-A9B7-486E-AE2E-0221297DCC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8500E0C-97CA-4E73-9A8E-4750305840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fld id="{55390248-DFFB-4826-98F5-0E7627E115E4}" type="slidenum">
              <a:rPr lang="zh-CN" altLang="en-US"/>
              <a:pPr/>
              <a:t>‹#›</a:t>
            </a:fld>
            <a:endParaRPr lang="en-US" altLang="zh-CN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07" r:id="rId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7536129-241E-495B-878C-15D1DB00A147}"/>
              </a:ext>
            </a:extLst>
          </p:cNvPr>
          <p:cNvSpPr/>
          <p:nvPr/>
        </p:nvSpPr>
        <p:spPr>
          <a:xfrm>
            <a:off x="695400" y="2132856"/>
            <a:ext cx="11025975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72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一元一次不等式组的应用</a:t>
            </a:r>
          </a:p>
        </p:txBody>
      </p:sp>
      <p:sp>
        <p:nvSpPr>
          <p:cNvPr id="3" name="矩形 2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>
            <a:extLst>
              <a:ext uri="{FF2B5EF4-FFF2-40B4-BE49-F238E27FC236}">
                <a16:creationId xmlns:a16="http://schemas.microsoft.com/office/drawing/2014/main" xmlns="" id="{FCFE1C92-9ADB-46A8-892B-CB62CFD8E1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50" y="922338"/>
            <a:ext cx="11691938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个小组计划在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天内生产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件产品（每天产量相同），按原先的生产速度，不能完成任务；如果每个小组每天比原先多生产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件产品，就能提前完成任务；问：每个小组原先每天生产多少件产品？</a:t>
            </a: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41E0D535-1603-4566-8B55-154E4121D4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263" y="2984500"/>
            <a:ext cx="9810750" cy="584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解：设每个小组原先每天生产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件产品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根据题意，得</a:t>
            </a:r>
          </a:p>
        </p:txBody>
      </p:sp>
      <p:graphicFrame>
        <p:nvGraphicFramePr>
          <p:cNvPr id="10" name="Object 4">
            <a:extLst>
              <a:ext uri="{FF2B5EF4-FFF2-40B4-BE49-F238E27FC236}">
                <a16:creationId xmlns:a16="http://schemas.microsoft.com/office/drawing/2014/main" xmlns="" id="{61EAB5C6-DF77-442E-8530-30224C513C7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11575" y="3568700"/>
          <a:ext cx="2579688" cy="98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8" name="Equation" r:id="rId3" imgW="1197438" imgH="458593" progId="Equation.DSMT4">
                  <p:embed/>
                </p:oleObj>
              </mc:Choice>
              <mc:Fallback>
                <p:oleObj name="Equation" r:id="rId3" imgW="1197438" imgH="458593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1575" y="3568700"/>
                        <a:ext cx="2579688" cy="989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3">
            <a:extLst>
              <a:ext uri="{FF2B5EF4-FFF2-40B4-BE49-F238E27FC236}">
                <a16:creationId xmlns:a16="http://schemas.microsoft.com/office/drawing/2014/main" xmlns="" id="{D6328107-5FE6-43A9-9EE4-C0352D95024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29138" y="4557713"/>
          <a:ext cx="2159000" cy="90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9" r:id="rId5" imgW="942254" imgH="394728" progId="Equation.3">
                  <p:embed/>
                </p:oleObj>
              </mc:Choice>
              <mc:Fallback>
                <p:oleObj r:id="rId5" imgW="942254" imgH="394728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9138" y="4557713"/>
                        <a:ext cx="2159000" cy="906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2">
            <a:extLst>
              <a:ext uri="{FF2B5EF4-FFF2-40B4-BE49-F238E27FC236}">
                <a16:creationId xmlns:a16="http://schemas.microsoft.com/office/drawing/2014/main" xmlns="" id="{B37F5105-5761-43FE-8E0F-4DDF3B2DD0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6275" y="4697413"/>
            <a:ext cx="1416050" cy="58578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解得：</a:t>
            </a:r>
          </a:p>
        </p:txBody>
      </p:sp>
      <p:sp>
        <p:nvSpPr>
          <p:cNvPr id="13" name="Text Box 14">
            <a:extLst>
              <a:ext uri="{FF2B5EF4-FFF2-40B4-BE49-F238E27FC236}">
                <a16:creationId xmlns:a16="http://schemas.microsoft.com/office/drawing/2014/main" xmlns="" id="{39A2315B-B473-4E6D-BE56-08D5147C85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5464175"/>
            <a:ext cx="7542212" cy="58578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根据题意，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的值应是整数，所以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x=16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 Box 15">
            <a:extLst>
              <a:ext uri="{FF2B5EF4-FFF2-40B4-BE49-F238E27FC236}">
                <a16:creationId xmlns:a16="http://schemas.microsoft.com/office/drawing/2014/main" xmlns="" id="{78CE2B3E-A8A8-47D4-B8E5-92E565CDBB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5650" y="6121400"/>
            <a:ext cx="6867525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答：每个小组原先每天生产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件产品。</a:t>
            </a:r>
            <a:endParaRPr lang="en-US" altLang="zh-CN" sz="3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9D7AB44C-5076-4650-9DF1-B7D2869C254F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针对练习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  <p:bldP spid="12" grpId="0" autoUpdateAnimBg="0"/>
      <p:bldP spid="13" grpId="0" autoUpdateAnimBg="0"/>
      <p:bldP spid="1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1D88B6D-793A-461F-ADEB-768872941680}"/>
              </a:ext>
            </a:extLst>
          </p:cNvPr>
          <p:cNvSpPr/>
          <p:nvPr/>
        </p:nvSpPr>
        <p:spPr>
          <a:xfrm>
            <a:off x="4511825" y="-27384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236C6CAF-A275-4D8F-9AF0-64F718C786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486" y="4983366"/>
            <a:ext cx="10059143" cy="5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因为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只能取整数，所以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=6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，即有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辆汽车运这批货物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13" name="文本框 131073">
            <a:extLst>
              <a:ext uri="{FF2B5EF4-FFF2-40B4-BE49-F238E27FC236}">
                <a16:creationId xmlns:a16="http://schemas.microsoft.com/office/drawing/2014/main" xmlns="" id="{53D146B7-E52E-4714-A3D6-7BFAF13E97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610" y="895946"/>
            <a:ext cx="11946390" cy="171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用若干辆载重量为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8 t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的汽车运一批货物，若每辆汽车只装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4 t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，则剩下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20 t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货物；若每辆汽车装满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8 t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，则最后一辆汽车不满也不空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请你算一算：有多少辆汽车运这批货物？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172BB1EB-E81F-479C-B1BC-9D9A04288E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772" y="2608466"/>
            <a:ext cx="10523871" cy="5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解：设有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辆汽车，则这批货物共有（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x+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20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t.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依题意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得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BAA83ECB-4E59-436F-8CEF-0B450D7EEE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4223" y="4337254"/>
            <a:ext cx="5567363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解不等式组，得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5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＜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＜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7.</a:t>
            </a:r>
          </a:p>
        </p:txBody>
      </p:sp>
      <p:graphicFrame>
        <p:nvGraphicFramePr>
          <p:cNvPr id="16" name="对象 131083">
            <a:extLst>
              <a:ext uri="{FF2B5EF4-FFF2-40B4-BE49-F238E27FC236}">
                <a16:creationId xmlns:a16="http://schemas.microsoft.com/office/drawing/2014/main" xmlns="" id="{E9A56A8F-9A70-4170-9C23-E68F031DB7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2660396"/>
              </p:ext>
            </p:extLst>
          </p:nvPr>
        </p:nvGraphicFramePr>
        <p:xfrm>
          <a:off x="3765673" y="3303791"/>
          <a:ext cx="2663825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3" r:id="rId3" imgW="2349360" imgH="812520" progId="Equation.DSMT4">
                  <p:embed/>
                </p:oleObj>
              </mc:Choice>
              <mc:Fallback>
                <p:oleObj r:id="rId3" imgW="2349360" imgH="812520" progId="Equation.DSMT4">
                  <p:embed/>
                  <p:pic>
                    <p:nvPicPr>
                      <p:cNvPr id="19463" name="对象 131083">
                        <a:extLst>
                          <a:ext uri="{FF2B5EF4-FFF2-40B4-BE49-F238E27FC236}">
                            <a16:creationId xmlns:a16="http://schemas.microsoft.com/office/drawing/2014/main" xmlns="" id="{EC1DD245-A00C-44FA-9A60-A55DE33B4772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5673" y="3303791"/>
                        <a:ext cx="2663825" cy="103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81434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1D88B6D-793A-461F-ADEB-768872941680}"/>
              </a:ext>
            </a:extLst>
          </p:cNvPr>
          <p:cNvSpPr/>
          <p:nvPr/>
        </p:nvSpPr>
        <p:spPr>
          <a:xfrm>
            <a:off x="4511825" y="-27384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CD015612-4455-4061-B47E-ADEC78494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249" y="896114"/>
            <a:ext cx="11572143" cy="107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把一篮苹果分给几个学生，若每人分</a:t>
            </a: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个，则剩余</a:t>
            </a: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个；若每人分</a:t>
            </a: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6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个，则最后一个学生最多分</a:t>
            </a: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个，求学生人数和苹果分别是多少？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F2DA2FF6-836B-47D9-96AD-11560390A3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643" y="2213919"/>
            <a:ext cx="78692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解：设学生有</a:t>
            </a:r>
            <a:r>
              <a:rPr lang="en-US" altLang="zh-CN" sz="2800" i="1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zh-CN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</a:t>
            </a:r>
            <a:r>
              <a:rPr lang="en-US" altLang="zh-CN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zh-CN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则苹果有</a:t>
            </a:r>
            <a:r>
              <a:rPr lang="en-US" altLang="zh-CN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(4</a:t>
            </a:r>
            <a:r>
              <a:rPr lang="en-US" altLang="zh-CN" sz="2800" i="1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+3)</a:t>
            </a:r>
            <a:r>
              <a:rPr lang="zh-CN" altLang="zh-CN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</a:t>
            </a:r>
            <a:r>
              <a:rPr lang="en-US" altLang="zh-CN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zh-CN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根据题意</a:t>
            </a:r>
            <a:r>
              <a:rPr lang="en-US" altLang="zh-CN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zh-CN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得</a:t>
            </a:r>
          </a:p>
        </p:txBody>
      </p:sp>
      <p:grpSp>
        <p:nvGrpSpPr>
          <p:cNvPr id="5" name="组合 6">
            <a:extLst>
              <a:ext uri="{FF2B5EF4-FFF2-40B4-BE49-F238E27FC236}">
                <a16:creationId xmlns:a16="http://schemas.microsoft.com/office/drawing/2014/main" xmlns="" id="{525C3C97-8347-493A-9901-62A65DE9F6E5}"/>
              </a:ext>
            </a:extLst>
          </p:cNvPr>
          <p:cNvGrpSpPr>
            <a:grpSpLocks/>
          </p:cNvGrpSpPr>
          <p:nvPr/>
        </p:nvGrpSpPr>
        <p:grpSpPr bwMode="auto">
          <a:xfrm>
            <a:off x="1637580" y="2664769"/>
            <a:ext cx="2754313" cy="954088"/>
            <a:chOff x="3231" y="4962"/>
            <a:chExt cx="4031" cy="1503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140194E8-CF73-4F59-BA05-D3FC1000F1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82" y="4962"/>
              <a:ext cx="377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>
                  <a:solidFill>
                    <a:srgbClr val="F8081F"/>
                  </a:solidFill>
                  <a:latin typeface="Times New Roman" panose="02020603050405020304" pitchFamily="18" charset="0"/>
                </a:rPr>
                <a:t>(4</a:t>
              </a:r>
              <a:r>
                <a:rPr lang="en-US" altLang="zh-CN" sz="2400" i="1">
                  <a:solidFill>
                    <a:srgbClr val="F8081F"/>
                  </a:solidFill>
                  <a:latin typeface="Times New Roman" panose="02020603050405020304" pitchFamily="18" charset="0"/>
                </a:rPr>
                <a:t>x</a:t>
              </a:r>
              <a:r>
                <a:rPr lang="en-US" altLang="zh-CN" sz="2400">
                  <a:solidFill>
                    <a:srgbClr val="F8081F"/>
                  </a:solidFill>
                  <a:latin typeface="Times New Roman" panose="02020603050405020304" pitchFamily="18" charset="0"/>
                </a:rPr>
                <a:t>+3)</a:t>
              </a:r>
              <a:r>
                <a:rPr lang="en-US" altLang="zh-CN" sz="2400">
                  <a:solidFill>
                    <a:srgbClr val="F8081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r>
                <a:rPr lang="en-US" altLang="zh-CN" sz="2400">
                  <a:solidFill>
                    <a:srgbClr val="F8081F"/>
                  </a:solidFill>
                  <a:latin typeface="Times New Roman" panose="02020603050405020304" pitchFamily="18" charset="0"/>
                </a:rPr>
                <a:t>6(</a:t>
              </a:r>
              <a:r>
                <a:rPr lang="en-US" altLang="zh-CN" sz="2400" i="1">
                  <a:solidFill>
                    <a:srgbClr val="F8081F"/>
                  </a:solidFill>
                  <a:latin typeface="Times New Roman" panose="02020603050405020304" pitchFamily="18" charset="0"/>
                </a:rPr>
                <a:t>x</a:t>
              </a:r>
              <a:r>
                <a:rPr lang="en-US" altLang="zh-CN" sz="2400">
                  <a:solidFill>
                    <a:srgbClr val="F8081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r>
                <a:rPr lang="en-US" altLang="zh-CN" sz="2400">
                  <a:solidFill>
                    <a:srgbClr val="F8081F"/>
                  </a:solidFill>
                  <a:latin typeface="Times New Roman" panose="02020603050405020304" pitchFamily="18" charset="0"/>
                </a:rPr>
                <a:t>1)&gt;0</a:t>
              </a:r>
              <a:r>
                <a:rPr lang="zh-CN" altLang="en-US" sz="2400" b="1">
                  <a:solidFill>
                    <a:srgbClr val="F8081F"/>
                  </a:solidFill>
                  <a:latin typeface="Times New Roman" panose="02020603050405020304" pitchFamily="18" charset="0"/>
                </a:rPr>
                <a:t>，</a:t>
              </a:r>
            </a:p>
          </p:txBody>
        </p:sp>
        <p:sp>
          <p:nvSpPr>
            <p:cNvPr id="7" name="文本框 7">
              <a:extLst>
                <a:ext uri="{FF2B5EF4-FFF2-40B4-BE49-F238E27FC236}">
                  <a16:creationId xmlns:a16="http://schemas.microsoft.com/office/drawing/2014/main" xmlns="" id="{F0F65405-D45E-4467-891F-0EA2F595A4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0" y="5745"/>
              <a:ext cx="3922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>
                  <a:solidFill>
                    <a:srgbClr val="F8081F"/>
                  </a:solidFill>
                  <a:latin typeface="Times New Roman" panose="02020603050405020304" pitchFamily="18" charset="0"/>
                </a:rPr>
                <a:t>(4</a:t>
              </a:r>
              <a:r>
                <a:rPr lang="en-US" altLang="zh-CN" sz="2400" i="1">
                  <a:solidFill>
                    <a:srgbClr val="F8081F"/>
                  </a:solidFill>
                  <a:latin typeface="Times New Roman" panose="02020603050405020304" pitchFamily="18" charset="0"/>
                </a:rPr>
                <a:t>x</a:t>
              </a:r>
              <a:r>
                <a:rPr lang="en-US" altLang="zh-CN" sz="2400">
                  <a:solidFill>
                    <a:srgbClr val="F8081F"/>
                  </a:solidFill>
                  <a:latin typeface="Times New Roman" panose="02020603050405020304" pitchFamily="18" charset="0"/>
                </a:rPr>
                <a:t>+3)</a:t>
              </a:r>
              <a:r>
                <a:rPr lang="en-US" altLang="zh-CN" sz="2400">
                  <a:solidFill>
                    <a:srgbClr val="F8081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r>
                <a:rPr lang="en-US" altLang="zh-CN" sz="2400">
                  <a:solidFill>
                    <a:srgbClr val="F8081F"/>
                  </a:solidFill>
                  <a:latin typeface="Times New Roman" panose="02020603050405020304" pitchFamily="18" charset="0"/>
                </a:rPr>
                <a:t>6(</a:t>
              </a:r>
              <a:r>
                <a:rPr lang="en-US" altLang="zh-CN" sz="2400" i="1">
                  <a:solidFill>
                    <a:srgbClr val="F8081F"/>
                  </a:solidFill>
                  <a:latin typeface="Times New Roman" panose="02020603050405020304" pitchFamily="18" charset="0"/>
                </a:rPr>
                <a:t>x</a:t>
              </a:r>
              <a:r>
                <a:rPr lang="en-US" altLang="zh-CN" sz="2400">
                  <a:solidFill>
                    <a:srgbClr val="F8081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r>
                <a:rPr lang="en-US" altLang="zh-CN" sz="2400">
                  <a:solidFill>
                    <a:srgbClr val="F8081F"/>
                  </a:solidFill>
                  <a:latin typeface="Times New Roman" panose="02020603050405020304" pitchFamily="18" charset="0"/>
                </a:rPr>
                <a:t>1)</a:t>
              </a:r>
              <a:r>
                <a:rPr lang="zh-CN" altLang="en-US" sz="2400">
                  <a:solidFill>
                    <a:srgbClr val="F8081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≤</a:t>
              </a:r>
              <a:r>
                <a:rPr lang="en-US" altLang="zh-CN" sz="2400">
                  <a:solidFill>
                    <a:srgbClr val="F8081F"/>
                  </a:solidFill>
                  <a:latin typeface="Times New Roman" panose="02020603050405020304" pitchFamily="18" charset="0"/>
                </a:rPr>
                <a:t>2.</a:t>
              </a:r>
            </a:p>
          </p:txBody>
        </p:sp>
        <p:sp>
          <p:nvSpPr>
            <p:cNvPr id="8" name="左大括号 8">
              <a:extLst>
                <a:ext uri="{FF2B5EF4-FFF2-40B4-BE49-F238E27FC236}">
                  <a16:creationId xmlns:a16="http://schemas.microsoft.com/office/drawing/2014/main" xmlns="" id="{446A72BF-B1B2-4B46-89F3-07358DAC7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1" y="5286"/>
              <a:ext cx="227" cy="794"/>
            </a:xfrm>
            <a:prstGeom prst="leftBrace">
              <a:avLst>
                <a:gd name="adj1" fmla="val 8097"/>
                <a:gd name="adj2" fmla="val 50000"/>
              </a:avLst>
            </a:prstGeom>
            <a:solidFill>
              <a:schemeClr val="accent1"/>
            </a:solidFill>
            <a:ln w="38100">
              <a:solidFill>
                <a:srgbClr val="F8081F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solidFill>
                  <a:srgbClr val="F8081F"/>
                </a:solidFill>
              </a:endParaRP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69C102B7-BAD4-43BB-BD7F-ADB3027B8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0243" y="3668069"/>
            <a:ext cx="41148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解不等式组，得</a:t>
            </a:r>
            <a:r>
              <a:rPr lang="en-US" altLang="zh-CN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3.5≤</a:t>
            </a:r>
            <a:r>
              <a:rPr lang="en-US" altLang="zh-CN" sz="2800" i="1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&lt;4.5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E74B95B9-404C-40AA-9078-7186384D2F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0393" y="4306244"/>
            <a:ext cx="77882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根据题意</a:t>
            </a:r>
            <a:r>
              <a:rPr lang="en-US" altLang="zh-CN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en-US" altLang="zh-CN" sz="2800" i="1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zh-CN" sz="28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的值应是整数，所以</a:t>
            </a:r>
            <a:r>
              <a:rPr lang="en-US" altLang="zh-CN" sz="2800" i="1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=4</a:t>
            </a:r>
            <a:r>
              <a:rPr lang="zh-CN" altLang="en-US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，则</a:t>
            </a:r>
            <a:r>
              <a:rPr lang="en-US" altLang="zh-CN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r>
              <a:rPr lang="en-US" altLang="zh-CN" sz="2800" i="1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+3=19.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1C83E762-4684-4C8F-A6DC-93E3B2814F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0243" y="4942832"/>
            <a:ext cx="471646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答：学生有</a:t>
            </a:r>
            <a:r>
              <a:rPr lang="en-US" altLang="zh-CN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r>
              <a:rPr lang="zh-CN" altLang="en-US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人，苹果有</a:t>
            </a:r>
            <a:r>
              <a:rPr lang="en-US" altLang="zh-CN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19</a:t>
            </a:r>
            <a:r>
              <a:rPr lang="zh-CN" altLang="en-US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个</a:t>
            </a:r>
            <a:r>
              <a:rPr lang="en-US" altLang="zh-CN" sz="280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8236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1D88B6D-793A-461F-ADEB-768872941680}"/>
              </a:ext>
            </a:extLst>
          </p:cNvPr>
          <p:cNvSpPr/>
          <p:nvPr/>
        </p:nvSpPr>
        <p:spPr>
          <a:xfrm>
            <a:off x="4511825" y="-27384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xmlns="" id="{9B941EB0-03F7-4638-B7D7-375E56AAB9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456" y="895946"/>
            <a:ext cx="1202754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某校今年冬季烧煤取暖时间为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个月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如果每月比计划多烧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5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吨煤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那么取暖用煤量将超过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100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吨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;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如果每月比计划少烧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5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吨煤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那么取暖用煤总量不足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68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吨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若设该校计划每月烧煤 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x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t,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求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的取值范围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4" name="Text Box 12">
            <a:extLst>
              <a:ext uri="{FF2B5EF4-FFF2-40B4-BE49-F238E27FC236}">
                <a16:creationId xmlns:a16="http://schemas.microsoft.com/office/drawing/2014/main" xmlns="" id="{7FC776F9-D3CE-42BE-AE07-FD8E3DC2EF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634" y="2280941"/>
            <a:ext cx="752475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解：根据题意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得</a:t>
            </a:r>
          </a:p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              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4(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+5)&gt;100,                   ①</a:t>
            </a:r>
          </a:p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              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4(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-5)&lt;68.                      ②</a:t>
            </a:r>
          </a:p>
        </p:txBody>
      </p:sp>
      <p:sp>
        <p:nvSpPr>
          <p:cNvPr id="5" name="AutoShape 7">
            <a:extLst>
              <a:ext uri="{FF2B5EF4-FFF2-40B4-BE49-F238E27FC236}">
                <a16:creationId xmlns:a16="http://schemas.microsoft.com/office/drawing/2014/main" xmlns="" id="{8CB94F0D-C78F-40FA-B2F9-611FB89D1DF6}"/>
              </a:ext>
            </a:extLst>
          </p:cNvPr>
          <p:cNvSpPr>
            <a:spLocks/>
          </p:cNvSpPr>
          <p:nvPr/>
        </p:nvSpPr>
        <p:spPr bwMode="auto">
          <a:xfrm>
            <a:off x="2893221" y="2855616"/>
            <a:ext cx="431800" cy="1223963"/>
          </a:xfrm>
          <a:prstGeom prst="leftBrace">
            <a:avLst>
              <a:gd name="adj1" fmla="val 23477"/>
              <a:gd name="adj2" fmla="val 50000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CF111E4-BD3C-434E-B582-9E6B52CFF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0509" y="4835229"/>
            <a:ext cx="6781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解不等式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②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，得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6503FEF-2B1E-4BB1-B089-5B4E97100C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4009" y="4835229"/>
            <a:ext cx="14525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x 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＜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22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A2373881-9DE1-4998-9496-63C0B7D5FB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0509" y="4189116"/>
            <a:ext cx="6781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解不等式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①，得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10162942-8559-4CEC-B6DA-D8289B260F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8934" y="4189116"/>
            <a:ext cx="1143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&gt;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20.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CFFD6AB-62EE-48A6-B107-B5F9A9F6AC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2071" y="5481341"/>
            <a:ext cx="698023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因此，原不等式组的解集为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20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宋体" panose="02010600030101010101" pitchFamily="2" charset="-122"/>
              </a:rPr>
              <a:t>＜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 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＜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22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3601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ldLvl="0" animBg="1"/>
      <p:bldP spid="6" grpId="0"/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7">
            <a:extLst>
              <a:ext uri="{FF2B5EF4-FFF2-40B4-BE49-F238E27FC236}">
                <a16:creationId xmlns:a16="http://schemas.microsoft.com/office/drawing/2014/main" xmlns="" id="{1F727FC3-2D22-4CE1-A59B-90C07F1159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39725" y="1044575"/>
            <a:ext cx="1281747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　应用一元一次不等式（组）解实际问题的一般步骤：</a:t>
            </a:r>
          </a:p>
        </p:txBody>
      </p:sp>
      <p:sp>
        <p:nvSpPr>
          <p:cNvPr id="5" name="AutoShape 18">
            <a:hlinkClick r:id="" action="ppaction://noaction" highlightClick="1"/>
            <a:extLst>
              <a:ext uri="{FF2B5EF4-FFF2-40B4-BE49-F238E27FC236}">
                <a16:creationId xmlns:a16="http://schemas.microsoft.com/office/drawing/2014/main" xmlns="" id="{29DA2947-285C-49A6-BBD4-5E5E42216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813" y="2057400"/>
            <a:ext cx="2819400" cy="1371600"/>
          </a:xfrm>
          <a:prstGeom prst="actionButtonBlank">
            <a:avLst/>
          </a:prstGeom>
          <a:solidFill>
            <a:srgbClr val="FFFF99">
              <a:alpha val="50195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实际问题</a:t>
            </a:r>
          </a:p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（包含不等关系）</a:t>
            </a:r>
          </a:p>
        </p:txBody>
      </p:sp>
      <p:sp>
        <p:nvSpPr>
          <p:cNvPr id="6" name="AutoShape 19">
            <a:hlinkClick r:id="" action="ppaction://noaction" highlightClick="1"/>
            <a:extLst>
              <a:ext uri="{FF2B5EF4-FFF2-40B4-BE49-F238E27FC236}">
                <a16:creationId xmlns:a16="http://schemas.microsoft.com/office/drawing/2014/main" xmlns="" id="{C5FE1608-BBE1-407C-9F9F-E2BB6367BA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5450" y="1905000"/>
            <a:ext cx="2911475" cy="1524000"/>
          </a:xfrm>
          <a:prstGeom prst="actionButtonBlank">
            <a:avLst/>
          </a:prstGeom>
          <a:solidFill>
            <a:srgbClr val="FFFF99">
              <a:alpha val="50195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数学问题</a:t>
            </a:r>
          </a:p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（一元一次不等式（组））</a:t>
            </a:r>
          </a:p>
        </p:txBody>
      </p:sp>
      <p:sp>
        <p:nvSpPr>
          <p:cNvPr id="7" name="AutoShape 20">
            <a:hlinkClick r:id="" action="ppaction://noaction" highlightClick="1"/>
            <a:extLst>
              <a:ext uri="{FF2B5EF4-FFF2-40B4-BE49-F238E27FC236}">
                <a16:creationId xmlns:a16="http://schemas.microsoft.com/office/drawing/2014/main" xmlns="" id="{B4F0F76C-1F65-45F6-816C-92527F0E79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2588" y="4978400"/>
            <a:ext cx="2908300" cy="1600200"/>
          </a:xfrm>
          <a:prstGeom prst="actionButtonBlank">
            <a:avLst/>
          </a:prstGeom>
          <a:solidFill>
            <a:srgbClr val="FFFF99">
              <a:alpha val="50195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数学问题的解</a:t>
            </a:r>
          </a:p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（不等式（组）的解集）</a:t>
            </a:r>
          </a:p>
        </p:txBody>
      </p:sp>
      <p:sp>
        <p:nvSpPr>
          <p:cNvPr id="8" name="AutoShape 21">
            <a:hlinkClick r:id="" action="ppaction://noaction" highlightClick="1"/>
            <a:extLst>
              <a:ext uri="{FF2B5EF4-FFF2-40B4-BE49-F238E27FC236}">
                <a16:creationId xmlns:a16="http://schemas.microsoft.com/office/drawing/2014/main" xmlns="" id="{A253FE97-C179-4F1C-B6A2-8E07E6449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363" y="4902200"/>
            <a:ext cx="3200400" cy="1676400"/>
          </a:xfrm>
          <a:prstGeom prst="actionButtonBlank">
            <a:avLst/>
          </a:prstGeom>
          <a:solidFill>
            <a:srgbClr val="FFFF99">
              <a:alpha val="50195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实际问题的答案</a:t>
            </a:r>
          </a:p>
        </p:txBody>
      </p:sp>
      <p:sp>
        <p:nvSpPr>
          <p:cNvPr id="9" name="AutoShape 22">
            <a:extLst>
              <a:ext uri="{FF2B5EF4-FFF2-40B4-BE49-F238E27FC236}">
                <a16:creationId xmlns:a16="http://schemas.microsoft.com/office/drawing/2014/main" xmlns="" id="{9A5A0287-EF0C-4E6E-A28B-67B1AAA59B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6025" y="2533650"/>
            <a:ext cx="4064000" cy="438150"/>
          </a:xfrm>
          <a:prstGeom prst="rightArrow">
            <a:avLst>
              <a:gd name="adj1" fmla="val 50000"/>
              <a:gd name="adj2" fmla="val 195813"/>
            </a:avLst>
          </a:prstGeom>
          <a:solidFill>
            <a:srgbClr val="FF00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AutoShape 23">
            <a:extLst>
              <a:ext uri="{FF2B5EF4-FFF2-40B4-BE49-F238E27FC236}">
                <a16:creationId xmlns:a16="http://schemas.microsoft.com/office/drawing/2014/main" xmlns="" id="{6069A649-182E-4999-A06F-7991EEE52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0525" y="3505200"/>
            <a:ext cx="309563" cy="1397000"/>
          </a:xfrm>
          <a:prstGeom prst="downArrow">
            <a:avLst>
              <a:gd name="adj1" fmla="val 50000"/>
              <a:gd name="adj2" fmla="val 49996"/>
            </a:avLst>
          </a:prstGeom>
          <a:solidFill>
            <a:srgbClr val="F808D6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AutoShape 24">
            <a:extLst>
              <a:ext uri="{FF2B5EF4-FFF2-40B4-BE49-F238E27FC236}">
                <a16:creationId xmlns:a16="http://schemas.microsoft.com/office/drawing/2014/main" xmlns="" id="{5B4A8AEF-1F5B-4AE4-AEC2-BAABA42D7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1763" y="5530850"/>
            <a:ext cx="3833812" cy="434975"/>
          </a:xfrm>
          <a:prstGeom prst="leftArrow">
            <a:avLst>
              <a:gd name="adj1" fmla="val 50000"/>
              <a:gd name="adj2" fmla="val 157956"/>
            </a:avLst>
          </a:prstGeom>
          <a:solidFill>
            <a:srgbClr val="F808D6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 Box 25">
            <a:extLst>
              <a:ext uri="{FF2B5EF4-FFF2-40B4-BE49-F238E27FC236}">
                <a16:creationId xmlns:a16="http://schemas.microsoft.com/office/drawing/2014/main" xmlns="" id="{536D427E-B66C-4990-BF99-17D68AEDC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7150" y="2151063"/>
            <a:ext cx="36576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设未知数</a:t>
            </a:r>
            <a:r>
              <a:rPr kumimoji="1"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kumimoji="1"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列不等式（组）</a:t>
            </a:r>
          </a:p>
        </p:txBody>
      </p:sp>
      <p:sp>
        <p:nvSpPr>
          <p:cNvPr id="13" name="Text Box 26">
            <a:extLst>
              <a:ext uri="{FF2B5EF4-FFF2-40B4-BE49-F238E27FC236}">
                <a16:creationId xmlns:a16="http://schemas.microsoft.com/office/drawing/2014/main" xmlns="" id="{4A5D5FFF-1D30-433A-8FBA-5A6126D0A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1188" y="5130800"/>
            <a:ext cx="8001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检验</a:t>
            </a:r>
          </a:p>
        </p:txBody>
      </p:sp>
      <p:sp>
        <p:nvSpPr>
          <p:cNvPr id="14" name="Text Box 27">
            <a:extLst>
              <a:ext uri="{FF2B5EF4-FFF2-40B4-BE49-F238E27FC236}">
                <a16:creationId xmlns:a16="http://schemas.microsoft.com/office/drawing/2014/main" xmlns="" id="{D7463026-1622-4395-A367-84BAB544F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5963" y="3352800"/>
            <a:ext cx="441325" cy="163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解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不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式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组</a:t>
            </a:r>
          </a:p>
        </p:txBody>
      </p:sp>
      <p:sp>
        <p:nvSpPr>
          <p:cNvPr id="15" name="AutoShape 23">
            <a:extLst>
              <a:ext uri="{FF2B5EF4-FFF2-40B4-BE49-F238E27FC236}">
                <a16:creationId xmlns:a16="http://schemas.microsoft.com/office/drawing/2014/main" xmlns="" id="{7C19D42A-9CBB-4BE4-8BB0-EE5CC7DE2B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6600" y="3429000"/>
            <a:ext cx="309563" cy="1397000"/>
          </a:xfrm>
          <a:prstGeom prst="downArrow">
            <a:avLst>
              <a:gd name="adj1" fmla="val 50000"/>
              <a:gd name="adj2" fmla="val 50000"/>
            </a:avLst>
          </a:prstGeom>
          <a:pattFill prst="pct10">
            <a:fgClr>
              <a:srgbClr val="F808D6"/>
            </a:fgClr>
            <a:bgClr>
              <a:schemeClr val="bg1"/>
            </a:bgClr>
          </a:pattFill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箭头: 上弧形 15">
            <a:extLst>
              <a:ext uri="{FF2B5EF4-FFF2-40B4-BE49-F238E27FC236}">
                <a16:creationId xmlns:a16="http://schemas.microsoft.com/office/drawing/2014/main" xmlns="" id="{023BF5BD-C3CF-4309-AC36-FE227143501A}"/>
              </a:ext>
            </a:extLst>
          </p:cNvPr>
          <p:cNvSpPr/>
          <p:nvPr/>
        </p:nvSpPr>
        <p:spPr>
          <a:xfrm rot="4993887">
            <a:off x="5048250" y="3176588"/>
            <a:ext cx="1889125" cy="1641475"/>
          </a:xfrm>
          <a:prstGeom prst="curvedDownArrow">
            <a:avLst>
              <a:gd name="adj1" fmla="val 10913"/>
              <a:gd name="adj2" fmla="val 32199"/>
              <a:gd name="adj3" fmla="val 372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7DE73E56-E6D3-4094-9EDC-AD8B65226F36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1">
            <a:extLst>
              <a:ext uri="{FF2B5EF4-FFF2-40B4-BE49-F238E27FC236}">
                <a16:creationId xmlns:a16="http://schemas.microsoft.com/office/drawing/2014/main" xmlns="" id="{8F75270C-6B3C-4A65-991B-E784E61D418D}"/>
              </a:ext>
            </a:extLst>
          </p:cNvPr>
          <p:cNvSpPr/>
          <p:nvPr/>
        </p:nvSpPr>
        <p:spPr>
          <a:xfrm>
            <a:off x="3236913" y="2355850"/>
            <a:ext cx="5719762" cy="120967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97DB3B53-84CF-4AFB-99AF-94363B0F8D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9075" y="2430463"/>
            <a:ext cx="4392613" cy="1098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600" b="1">
                <a:solidFill>
                  <a:srgbClr val="00B05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谢谢观看！</a:t>
            </a:r>
          </a:p>
        </p:txBody>
      </p:sp>
      <p:sp>
        <p:nvSpPr>
          <p:cNvPr id="6" name="任意多边形 4">
            <a:extLst>
              <a:ext uri="{FF2B5EF4-FFF2-40B4-BE49-F238E27FC236}">
                <a16:creationId xmlns:a16="http://schemas.microsoft.com/office/drawing/2014/main" xmlns="" id="{1876CF2E-DF31-4228-ABE8-2E9231B9E590}"/>
              </a:ext>
            </a:extLst>
          </p:cNvPr>
          <p:cNvSpPr/>
          <p:nvPr/>
        </p:nvSpPr>
        <p:spPr>
          <a:xfrm rot="20111513">
            <a:off x="2789238" y="2054225"/>
            <a:ext cx="403225" cy="674688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7" name="任意多边形 5">
            <a:extLst>
              <a:ext uri="{FF2B5EF4-FFF2-40B4-BE49-F238E27FC236}">
                <a16:creationId xmlns:a16="http://schemas.microsoft.com/office/drawing/2014/main" xmlns="" id="{B87A6B1A-650B-4D29-A633-DDDB7D4B0717}"/>
              </a:ext>
            </a:extLst>
          </p:cNvPr>
          <p:cNvSpPr/>
          <p:nvPr/>
        </p:nvSpPr>
        <p:spPr>
          <a:xfrm>
            <a:off x="2589213" y="2809875"/>
            <a:ext cx="358775" cy="327025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8" name="任意多边形 6">
            <a:extLst>
              <a:ext uri="{FF2B5EF4-FFF2-40B4-BE49-F238E27FC236}">
                <a16:creationId xmlns:a16="http://schemas.microsoft.com/office/drawing/2014/main" xmlns="" id="{3E5A8450-A6D6-489A-8847-4841410D2FB2}"/>
              </a:ext>
            </a:extLst>
          </p:cNvPr>
          <p:cNvSpPr/>
          <p:nvPr/>
        </p:nvSpPr>
        <p:spPr>
          <a:xfrm>
            <a:off x="8978900" y="3027363"/>
            <a:ext cx="258763" cy="269875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9" name="任意多边形 7">
            <a:extLst>
              <a:ext uri="{FF2B5EF4-FFF2-40B4-BE49-F238E27FC236}">
                <a16:creationId xmlns:a16="http://schemas.microsoft.com/office/drawing/2014/main" xmlns="" id="{570E4B8A-2BCE-4246-9FB5-1418DF4E55BD}"/>
              </a:ext>
            </a:extLst>
          </p:cNvPr>
          <p:cNvSpPr/>
          <p:nvPr/>
        </p:nvSpPr>
        <p:spPr>
          <a:xfrm>
            <a:off x="9336088" y="2432050"/>
            <a:ext cx="381000" cy="27146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0" name="任意多边形 9">
            <a:extLst>
              <a:ext uri="{FF2B5EF4-FFF2-40B4-BE49-F238E27FC236}">
                <a16:creationId xmlns:a16="http://schemas.microsoft.com/office/drawing/2014/main" xmlns="" id="{CC4E56BB-F633-4B66-8930-366A49F7ED12}"/>
              </a:ext>
            </a:extLst>
          </p:cNvPr>
          <p:cNvSpPr/>
          <p:nvPr/>
        </p:nvSpPr>
        <p:spPr>
          <a:xfrm rot="13248669">
            <a:off x="2928938" y="3641725"/>
            <a:ext cx="180975" cy="30956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1" name="任意多边形 10">
            <a:extLst>
              <a:ext uri="{FF2B5EF4-FFF2-40B4-BE49-F238E27FC236}">
                <a16:creationId xmlns:a16="http://schemas.microsoft.com/office/drawing/2014/main" xmlns="" id="{A89AE51A-EE24-4523-821D-913D296F6833}"/>
              </a:ext>
            </a:extLst>
          </p:cNvPr>
          <p:cNvSpPr/>
          <p:nvPr/>
        </p:nvSpPr>
        <p:spPr>
          <a:xfrm rot="17258953">
            <a:off x="8686800" y="1843088"/>
            <a:ext cx="396875" cy="428625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xmlns="" id="{EA29D1D8-7135-4784-A1F2-FE4C63298200}"/>
              </a:ext>
            </a:extLst>
          </p:cNvPr>
          <p:cNvSpPr/>
          <p:nvPr/>
        </p:nvSpPr>
        <p:spPr>
          <a:xfrm rot="20111513">
            <a:off x="9009063" y="3497263"/>
            <a:ext cx="417512" cy="406400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87EB1CD-B5EE-4C17-B8CD-F0EE983AFCF3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195" name="Picture 2">
            <a:extLst>
              <a:ext uri="{FF2B5EF4-FFF2-40B4-BE49-F238E27FC236}">
                <a16:creationId xmlns:a16="http://schemas.microsoft.com/office/drawing/2014/main" xmlns="" id="{FE6ED01F-FB84-4382-B4FC-089A39D876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" y="1611313"/>
            <a:ext cx="852488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3">
            <a:extLst>
              <a:ext uri="{FF2B5EF4-FFF2-40B4-BE49-F238E27FC236}">
                <a16:creationId xmlns:a16="http://schemas.microsoft.com/office/drawing/2014/main" xmlns="" id="{B202AF81-0D83-4F2B-89C1-39BBF412D847}"/>
              </a:ext>
            </a:extLst>
          </p:cNvPr>
          <p:cNvSpPr txBox="1"/>
          <p:nvPr/>
        </p:nvSpPr>
        <p:spPr>
          <a:xfrm>
            <a:off x="1554163" y="1563688"/>
            <a:ext cx="10491787" cy="741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熟练掌握一元一次不等式组解实际问题的一般步骤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？</a:t>
            </a:r>
          </a:p>
        </p:txBody>
      </p:sp>
      <p:pic>
        <p:nvPicPr>
          <p:cNvPr id="8197" name="Picture 2">
            <a:extLst>
              <a:ext uri="{FF2B5EF4-FFF2-40B4-BE49-F238E27FC236}">
                <a16:creationId xmlns:a16="http://schemas.microsoft.com/office/drawing/2014/main" xmlns="" id="{CDEE4AC6-AD2D-402A-BED3-CAF6153D21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88" y="2786063"/>
            <a:ext cx="852487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8">
            <a:extLst>
              <a:ext uri="{FF2B5EF4-FFF2-40B4-BE49-F238E27FC236}">
                <a16:creationId xmlns:a16="http://schemas.microsoft.com/office/drawing/2014/main" xmlns="" id="{D8790B9E-B6F3-47BE-914D-554CFBD30B30}"/>
              </a:ext>
            </a:extLst>
          </p:cNvPr>
          <p:cNvSpPr txBox="1"/>
          <p:nvPr/>
        </p:nvSpPr>
        <p:spPr>
          <a:xfrm>
            <a:off x="1560513" y="2716213"/>
            <a:ext cx="10491787" cy="741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学会灵活利用一元一次不等式组解决实际问题？</a:t>
            </a:r>
            <a:endParaRPr lang="en-US" altLang="zh-CN" sz="3600" b="1" dirty="0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7">
            <a:extLst>
              <a:ext uri="{FF2B5EF4-FFF2-40B4-BE49-F238E27FC236}">
                <a16:creationId xmlns:a16="http://schemas.microsoft.com/office/drawing/2014/main" xmlns="" id="{89DE622A-76AA-4783-ACF4-1CB74EFBAD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98438" y="1044575"/>
            <a:ext cx="12817476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　应用一元一次不等式解实际问题的一般步骤：</a:t>
            </a:r>
          </a:p>
        </p:txBody>
      </p:sp>
      <p:sp>
        <p:nvSpPr>
          <p:cNvPr id="9219" name="AutoShape 18">
            <a:hlinkClick r:id="" action="ppaction://noaction" highlightClick="1"/>
            <a:extLst>
              <a:ext uri="{FF2B5EF4-FFF2-40B4-BE49-F238E27FC236}">
                <a16:creationId xmlns:a16="http://schemas.microsoft.com/office/drawing/2014/main" xmlns="" id="{8AB61AEC-61D6-465E-961D-19124A8220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025" y="2057400"/>
            <a:ext cx="2819400" cy="1371600"/>
          </a:xfrm>
          <a:prstGeom prst="actionButtonBlank">
            <a:avLst/>
          </a:prstGeom>
          <a:solidFill>
            <a:srgbClr val="FFFF99">
              <a:alpha val="50195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实际问题</a:t>
            </a:r>
          </a:p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（包含不等关系）</a:t>
            </a:r>
          </a:p>
        </p:txBody>
      </p:sp>
      <p:sp>
        <p:nvSpPr>
          <p:cNvPr id="9220" name="AutoShape 19">
            <a:hlinkClick r:id="" action="ppaction://noaction" highlightClick="1"/>
            <a:extLst>
              <a:ext uri="{FF2B5EF4-FFF2-40B4-BE49-F238E27FC236}">
                <a16:creationId xmlns:a16="http://schemas.microsoft.com/office/drawing/2014/main" xmlns="" id="{D2FA2205-14F1-4D5D-8657-CB76395A8F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0025" y="1905000"/>
            <a:ext cx="2438400" cy="1524000"/>
          </a:xfrm>
          <a:prstGeom prst="actionButtonBlank">
            <a:avLst/>
          </a:prstGeom>
          <a:solidFill>
            <a:srgbClr val="FFFF99">
              <a:alpha val="50195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数学问题</a:t>
            </a:r>
          </a:p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（一元一次不等式）</a:t>
            </a:r>
          </a:p>
        </p:txBody>
      </p:sp>
      <p:sp>
        <p:nvSpPr>
          <p:cNvPr id="9221" name="AutoShape 20">
            <a:hlinkClick r:id="" action="ppaction://noaction" highlightClick="1"/>
            <a:extLst>
              <a:ext uri="{FF2B5EF4-FFF2-40B4-BE49-F238E27FC236}">
                <a16:creationId xmlns:a16="http://schemas.microsoft.com/office/drawing/2014/main" xmlns="" id="{3E4256B6-045E-4E99-8893-BD7DF2E08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7625" y="4267200"/>
            <a:ext cx="2819400" cy="1600200"/>
          </a:xfrm>
          <a:prstGeom prst="actionButtonBlank">
            <a:avLst/>
          </a:prstGeom>
          <a:solidFill>
            <a:srgbClr val="FFFF99">
              <a:alpha val="50195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数学问题的解</a:t>
            </a:r>
          </a:p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（不等式的解集）</a:t>
            </a:r>
          </a:p>
        </p:txBody>
      </p:sp>
      <p:sp>
        <p:nvSpPr>
          <p:cNvPr id="9222" name="AutoShape 21">
            <a:hlinkClick r:id="" action="ppaction://noaction" highlightClick="1"/>
            <a:extLst>
              <a:ext uri="{FF2B5EF4-FFF2-40B4-BE49-F238E27FC236}">
                <a16:creationId xmlns:a16="http://schemas.microsoft.com/office/drawing/2014/main" xmlns="" id="{E0A761B0-6DAD-441F-A0F0-3445261521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025" y="4191000"/>
            <a:ext cx="3200400" cy="1676400"/>
          </a:xfrm>
          <a:prstGeom prst="actionButtonBlank">
            <a:avLst/>
          </a:prstGeom>
          <a:solidFill>
            <a:srgbClr val="FFFF99">
              <a:alpha val="50195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实际问题的解答</a:t>
            </a:r>
          </a:p>
        </p:txBody>
      </p:sp>
      <p:sp>
        <p:nvSpPr>
          <p:cNvPr id="9223" name="AutoShape 22">
            <a:extLst>
              <a:ext uri="{FF2B5EF4-FFF2-40B4-BE49-F238E27FC236}">
                <a16:creationId xmlns:a16="http://schemas.microsoft.com/office/drawing/2014/main" xmlns="" id="{A43A0613-30FA-41A8-B4F3-2679187E85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8625" y="2514600"/>
            <a:ext cx="3581400" cy="457200"/>
          </a:xfrm>
          <a:prstGeom prst="rightArrow">
            <a:avLst>
              <a:gd name="adj1" fmla="val 50000"/>
              <a:gd name="adj2" fmla="val 195833"/>
            </a:avLst>
          </a:prstGeom>
          <a:solidFill>
            <a:srgbClr val="FF00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4" name="AutoShape 23">
            <a:extLst>
              <a:ext uri="{FF2B5EF4-FFF2-40B4-BE49-F238E27FC236}">
                <a16:creationId xmlns:a16="http://schemas.microsoft.com/office/drawing/2014/main" xmlns="" id="{11D5E9F5-F83F-4C85-BB31-08D7AD28DA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05825" y="3505200"/>
            <a:ext cx="381000" cy="762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808D6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5" name="AutoShape 24">
            <a:extLst>
              <a:ext uri="{FF2B5EF4-FFF2-40B4-BE49-F238E27FC236}">
                <a16:creationId xmlns:a16="http://schemas.microsoft.com/office/drawing/2014/main" xmlns="" id="{1B33BA7E-57CC-4D2B-A585-771F414A0E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5825" y="4800600"/>
            <a:ext cx="2895600" cy="457200"/>
          </a:xfrm>
          <a:prstGeom prst="leftArrow">
            <a:avLst>
              <a:gd name="adj1" fmla="val 50000"/>
              <a:gd name="adj2" fmla="val 158333"/>
            </a:avLst>
          </a:prstGeom>
          <a:solidFill>
            <a:srgbClr val="F808D6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6" name="Text Box 25">
            <a:extLst>
              <a:ext uri="{FF2B5EF4-FFF2-40B4-BE49-F238E27FC236}">
                <a16:creationId xmlns:a16="http://schemas.microsoft.com/office/drawing/2014/main" xmlns="" id="{BACEABD5-0D49-4598-B34C-0BDDC4BEF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3425" y="2133600"/>
            <a:ext cx="2357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设未知数</a:t>
            </a:r>
            <a:r>
              <a:rPr kumimoji="1"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kumimoji="1"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列不等式</a:t>
            </a:r>
          </a:p>
        </p:txBody>
      </p:sp>
      <p:sp>
        <p:nvSpPr>
          <p:cNvPr id="9227" name="Text Box 26">
            <a:extLst>
              <a:ext uri="{FF2B5EF4-FFF2-40B4-BE49-F238E27FC236}">
                <a16:creationId xmlns:a16="http://schemas.microsoft.com/office/drawing/2014/main" xmlns="" id="{7B996EFD-0530-4947-8C80-F591B80FCC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8825" y="4419600"/>
            <a:ext cx="796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检验</a:t>
            </a:r>
          </a:p>
        </p:txBody>
      </p:sp>
      <p:sp>
        <p:nvSpPr>
          <p:cNvPr id="9228" name="Text Box 27">
            <a:extLst>
              <a:ext uri="{FF2B5EF4-FFF2-40B4-BE49-F238E27FC236}">
                <a16:creationId xmlns:a16="http://schemas.microsoft.com/office/drawing/2014/main" xmlns="" id="{AACB2C13-A232-4910-8C59-83BD59DAB8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4750" y="3654425"/>
            <a:ext cx="1206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解不等式</a:t>
            </a:r>
          </a:p>
        </p:txBody>
      </p:sp>
      <p:sp>
        <p:nvSpPr>
          <p:cNvPr id="13" name="AutoShape 23">
            <a:extLst>
              <a:ext uri="{FF2B5EF4-FFF2-40B4-BE49-F238E27FC236}">
                <a16:creationId xmlns:a16="http://schemas.microsoft.com/office/drawing/2014/main" xmlns="" id="{46CA4939-FE00-4044-B576-FBF606F72F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3813" y="3429000"/>
            <a:ext cx="381000" cy="762000"/>
          </a:xfrm>
          <a:prstGeom prst="downArrow">
            <a:avLst>
              <a:gd name="adj1" fmla="val 50000"/>
              <a:gd name="adj2" fmla="val 50000"/>
            </a:avLst>
          </a:prstGeom>
          <a:pattFill prst="pct10">
            <a:fgClr>
              <a:srgbClr val="F808D6"/>
            </a:fgClr>
            <a:bgClr>
              <a:schemeClr val="bg1"/>
            </a:bgClr>
          </a:pattFill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箭头: 上弧形 13">
            <a:extLst>
              <a:ext uri="{FF2B5EF4-FFF2-40B4-BE49-F238E27FC236}">
                <a16:creationId xmlns:a16="http://schemas.microsoft.com/office/drawing/2014/main" xmlns="" id="{9D9D3E74-7F38-49F1-BD36-0E3295510755}"/>
              </a:ext>
            </a:extLst>
          </p:cNvPr>
          <p:cNvSpPr/>
          <p:nvPr/>
        </p:nvSpPr>
        <p:spPr>
          <a:xfrm rot="4993887">
            <a:off x="5288756" y="2905919"/>
            <a:ext cx="1344613" cy="1641475"/>
          </a:xfrm>
          <a:prstGeom prst="curvedDownArrow">
            <a:avLst>
              <a:gd name="adj1" fmla="val 10913"/>
              <a:gd name="adj2" fmla="val 32199"/>
              <a:gd name="adj3" fmla="val 372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E946021-59EF-4F6C-8A24-CC50831AB2DA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复习回顾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3">
            <a:extLst>
              <a:ext uri="{FF2B5EF4-FFF2-40B4-BE49-F238E27FC236}">
                <a16:creationId xmlns:a16="http://schemas.microsoft.com/office/drawing/2014/main" xmlns="" id="{6E4C003D-D442-4CDE-AB6B-795CE2A6E4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413" y="2435225"/>
            <a:ext cx="11657012" cy="11699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分析：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可设有x间宿舍，则有</a:t>
            </a:r>
            <a:r>
              <a:rPr lang="zh-CN" altLang="en-US" sz="28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个学生。有</a:t>
            </a:r>
            <a:r>
              <a:rPr lang="zh-CN" altLang="en-US" sz="28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间住了8人，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住了</a:t>
            </a:r>
            <a:r>
              <a:rPr lang="zh-CN" altLang="en-US" sz="28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人。最后一间为</a:t>
            </a:r>
            <a:r>
              <a:rPr lang="zh-CN" altLang="en-US" sz="28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人。</a:t>
            </a:r>
          </a:p>
        </p:txBody>
      </p:sp>
      <p:sp>
        <p:nvSpPr>
          <p:cNvPr id="29713" name="Text Box 17">
            <a:extLst>
              <a:ext uri="{FF2B5EF4-FFF2-40B4-BE49-F238E27FC236}">
                <a16:creationId xmlns:a16="http://schemas.microsoft.com/office/drawing/2014/main" xmlns="" id="{884D713D-35F9-444A-AC4A-6CC3FEEA2F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4450" y="2408238"/>
            <a:ext cx="1611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(4x+20)</a:t>
            </a:r>
          </a:p>
        </p:txBody>
      </p:sp>
      <p:sp>
        <p:nvSpPr>
          <p:cNvPr id="29714" name="Text Box 18">
            <a:extLst>
              <a:ext uri="{FF2B5EF4-FFF2-40B4-BE49-F238E27FC236}">
                <a16:creationId xmlns:a16="http://schemas.microsoft.com/office/drawing/2014/main" xmlns="" id="{D4A6A687-C0F0-4930-83E8-28619BAF3A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8350" y="2393950"/>
            <a:ext cx="14906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x-1</a:t>
            </a:r>
            <a:r>
              <a:rPr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29715" name="Text Box 19">
            <a:extLst>
              <a:ext uri="{FF2B5EF4-FFF2-40B4-BE49-F238E27FC236}">
                <a16:creationId xmlns:a16="http://schemas.microsoft.com/office/drawing/2014/main" xmlns="" id="{A9740CEC-9B04-44A2-8E2C-5450AE72B4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6200" y="3008313"/>
            <a:ext cx="17129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x-1</a:t>
            </a:r>
            <a:r>
              <a:rPr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29716" name="Text Box 20">
            <a:extLst>
              <a:ext uri="{FF2B5EF4-FFF2-40B4-BE49-F238E27FC236}">
                <a16:creationId xmlns:a16="http://schemas.microsoft.com/office/drawing/2014/main" xmlns="" id="{1D28E7A5-79D6-4A1D-839C-66AC090713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5900" y="3022600"/>
            <a:ext cx="28559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(4x+20)-8(x-1)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80C34FE9-C737-4499-A868-3718F72FDC8E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1272" name="矩形 1">
            <a:extLst>
              <a:ext uri="{FF2B5EF4-FFF2-40B4-BE49-F238E27FC236}">
                <a16:creationId xmlns:a16="http://schemas.microsoft.com/office/drawing/2014/main" xmlns="" id="{68D968DB-9CAD-40D1-B85F-0A1D2C093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75" y="742950"/>
            <a:ext cx="1195070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1: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某班有若干学生住宿，若每间住4人，则有20人没宿舍住；若每间住8人则有一间没有住满人，试求该班宿舍间数及住宿人数？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BEA284C-CC99-4F37-A376-1FF3203A7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0488" y="4329113"/>
            <a:ext cx="7785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＜最后一间宿舍住的人数＜</a:t>
            </a:r>
            <a:r>
              <a:rPr lang="en-US" altLang="zh-CN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sz="40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ldLvl="0" autoUpdateAnimBg="0"/>
      <p:bldP spid="29713" grpId="0" bldLvl="0" autoUpdateAnimBg="0"/>
      <p:bldP spid="29714" grpId="0" bldLvl="0" autoUpdateAnimBg="0"/>
      <p:bldP spid="29715" grpId="0" bldLvl="0" autoUpdateAnimBg="0"/>
      <p:bldP spid="29716" grpId="0" bldLvl="0" autoUpdateAnimBg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>
            <a:extLst>
              <a:ext uri="{FF2B5EF4-FFF2-40B4-BE49-F238E27FC236}">
                <a16:creationId xmlns:a16="http://schemas.microsoft.com/office/drawing/2014/main" xmlns="" id="{81E06403-04C1-49AB-B462-81E565CB91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5688" y="2400300"/>
            <a:ext cx="9136062" cy="5238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解：设有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间宿舍，则有（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4x+20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）人住宿，依题意可得</a:t>
            </a:r>
          </a:p>
        </p:txBody>
      </p:sp>
      <p:grpSp>
        <p:nvGrpSpPr>
          <p:cNvPr id="29701" name="Group 5">
            <a:extLst>
              <a:ext uri="{FF2B5EF4-FFF2-40B4-BE49-F238E27FC236}">
                <a16:creationId xmlns:a16="http://schemas.microsoft.com/office/drawing/2014/main" xmlns="" id="{02EE8DB3-E59C-4495-8BD2-7BC35BF1DF04}"/>
              </a:ext>
            </a:extLst>
          </p:cNvPr>
          <p:cNvGrpSpPr>
            <a:grpSpLocks/>
          </p:cNvGrpSpPr>
          <p:nvPr/>
        </p:nvGrpSpPr>
        <p:grpSpPr bwMode="auto">
          <a:xfrm>
            <a:off x="3033713" y="2936875"/>
            <a:ext cx="3216275" cy="1208088"/>
            <a:chOff x="112" y="0"/>
            <a:chExt cx="2026" cy="761"/>
          </a:xfrm>
        </p:grpSpPr>
        <p:sp>
          <p:nvSpPr>
            <p:cNvPr id="29702" name="AutoShape 6">
              <a:extLst>
                <a:ext uri="{FF2B5EF4-FFF2-40B4-BE49-F238E27FC236}">
                  <a16:creationId xmlns:a16="http://schemas.microsoft.com/office/drawing/2014/main" xmlns="" id="{BBA51438-ED99-4A48-8959-0E87E7DBE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" y="124"/>
              <a:ext cx="96" cy="576"/>
            </a:xfrm>
            <a:prstGeom prst="leftBrace">
              <a:avLst>
                <a:gd name="adj1" fmla="val 50000"/>
                <a:gd name="adj2" fmla="val 50000"/>
              </a:avLst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703" name="Text Box 7">
              <a:extLst>
                <a:ext uri="{FF2B5EF4-FFF2-40B4-BE49-F238E27FC236}">
                  <a16:creationId xmlns:a16="http://schemas.microsoft.com/office/drawing/2014/main" xmlns="" id="{11C035B1-D20F-425B-8798-4C306B3B2C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" y="0"/>
              <a:ext cx="1956" cy="36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zh-CN" altLang="en-US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(4x+20)-8(x-1)&gt;0</a:t>
              </a:r>
            </a:p>
          </p:txBody>
        </p:sp>
        <p:sp>
          <p:nvSpPr>
            <p:cNvPr id="29704" name="Text Box 8">
              <a:extLst>
                <a:ext uri="{FF2B5EF4-FFF2-40B4-BE49-F238E27FC236}">
                  <a16:creationId xmlns:a16="http://schemas.microsoft.com/office/drawing/2014/main" xmlns="" id="{2C6465E7-BF63-473E-A490-712D341563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" y="393"/>
              <a:ext cx="1956" cy="36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zh-CN" altLang="en-US" sz="3200" b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(4x+20)-8(x-1)&lt;8</a:t>
              </a:r>
            </a:p>
          </p:txBody>
        </p:sp>
      </p:grpSp>
      <p:sp>
        <p:nvSpPr>
          <p:cNvPr id="29710" name="Text Box 14">
            <a:extLst>
              <a:ext uri="{FF2B5EF4-FFF2-40B4-BE49-F238E27FC236}">
                <a16:creationId xmlns:a16="http://schemas.microsoft.com/office/drawing/2014/main" xmlns="" id="{B7EE18FD-369E-4CAE-905B-B36086B479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00" y="4240213"/>
            <a:ext cx="903288" cy="52387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解得</a:t>
            </a:r>
          </a:p>
        </p:txBody>
      </p:sp>
      <p:sp>
        <p:nvSpPr>
          <p:cNvPr id="29711" name="Text Box 15">
            <a:extLst>
              <a:ext uri="{FF2B5EF4-FFF2-40B4-BE49-F238E27FC236}">
                <a16:creationId xmlns:a16="http://schemas.microsoft.com/office/drawing/2014/main" xmlns="" id="{131120F6-8090-4E18-B0EC-3C830290F4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7925" y="4743450"/>
            <a:ext cx="8280400" cy="13858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因为宿舍间数是整数；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defRPr/>
            </a:pP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所以x=6。 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defRPr/>
            </a:pP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住宿人数：4x+20=44（人）</a:t>
            </a:r>
          </a:p>
        </p:txBody>
      </p:sp>
      <p:sp>
        <p:nvSpPr>
          <p:cNvPr id="29712" name="Text Box 16">
            <a:extLst>
              <a:ext uri="{FF2B5EF4-FFF2-40B4-BE49-F238E27FC236}">
                <a16:creationId xmlns:a16="http://schemas.microsoft.com/office/drawing/2014/main" xmlns="" id="{5E73BC8E-FFF1-42DB-A0EA-8A8D9871C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7925" y="6113463"/>
            <a:ext cx="5483225" cy="52387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答：该班有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间宿舍及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44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人住宿。</a:t>
            </a:r>
          </a:p>
        </p:txBody>
      </p:sp>
      <p:sp>
        <p:nvSpPr>
          <p:cNvPr id="29717" name="Text Box 21">
            <a:extLst>
              <a:ext uri="{FF2B5EF4-FFF2-40B4-BE49-F238E27FC236}">
                <a16:creationId xmlns:a16="http://schemas.microsoft.com/office/drawing/2014/main" xmlns="" id="{FF1A97EB-8A57-4BD8-84AC-0DF1981E4E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4233863"/>
            <a:ext cx="26257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3600" b="1">
                <a:latin typeface="Times New Roman" panose="02020603050405020304" pitchFamily="18" charset="0"/>
                <a:ea typeface="宋体" panose="02010600030101010101" pitchFamily="2" charset="-122"/>
              </a:rPr>
              <a:t>5 &lt; x&lt;7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9C06CC80-D28B-4A83-AC5C-8051EC47ADB6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12297" name="矩形 25">
            <a:extLst>
              <a:ext uri="{FF2B5EF4-FFF2-40B4-BE49-F238E27FC236}">
                <a16:creationId xmlns:a16="http://schemas.microsoft.com/office/drawing/2014/main" xmlns="" id="{1BD8DCCA-BE4E-456E-A664-8BDCEE071C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75" y="742950"/>
            <a:ext cx="1195070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1: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某班有若干学生住宿，若每间住4人，则有20人没宿舍住；若每间住8人则有一间没有住满人，试求该班宿舍间数及住宿人数？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7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7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utoUpdateAnimBg="0"/>
      <p:bldP spid="29710" grpId="0"/>
      <p:bldP spid="29712" grpId="0" autoUpdateAnimBg="0"/>
      <p:bldP spid="29717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>
            <a:extLst>
              <a:ext uri="{FF2B5EF4-FFF2-40B4-BE49-F238E27FC236}">
                <a16:creationId xmlns:a16="http://schemas.microsoft.com/office/drawing/2014/main" xmlns="" id="{99B0A2EB-7336-4942-95C8-F0B9DE3659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1863" y="4111625"/>
            <a:ext cx="14160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解得：</a:t>
            </a: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xmlns="" id="{2AC3D6D6-9252-4A3C-832D-06905397F8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1863" y="4787900"/>
            <a:ext cx="3963987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∵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表示人数取正整数</a:t>
            </a: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xmlns="" id="{CB8B1E91-CEBB-4BFF-8488-2F76295803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2588" y="2865438"/>
            <a:ext cx="44259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(3x+8)-5(x-1) 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</a:p>
        </p:txBody>
      </p:sp>
      <p:sp>
        <p:nvSpPr>
          <p:cNvPr id="7" name="Text Box 8">
            <a:extLst>
              <a:ext uri="{FF2B5EF4-FFF2-40B4-BE49-F238E27FC236}">
                <a16:creationId xmlns:a16="http://schemas.microsoft.com/office/drawing/2014/main" xmlns="" id="{047C9308-C4B4-4195-ACC3-4FAD598F78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9888" y="3489325"/>
            <a:ext cx="3548062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(3x+8)-5(x-1) 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＜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graphicFrame>
        <p:nvGraphicFramePr>
          <p:cNvPr id="8" name="Object 9">
            <a:extLst>
              <a:ext uri="{FF2B5EF4-FFF2-40B4-BE49-F238E27FC236}">
                <a16:creationId xmlns:a16="http://schemas.microsoft.com/office/drawing/2014/main" xmlns="" id="{5B7D8AC2-C8F4-4C4A-8798-C08E45CCE4F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51138" y="2913063"/>
          <a:ext cx="460375" cy="122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1" r:id="rId3" imgW="166911" imgH="218268" progId="Equation.DSMT4">
                  <p:embed/>
                </p:oleObj>
              </mc:Choice>
              <mc:Fallback>
                <p:oleObj r:id="rId3" imgW="166911" imgH="218268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1138" y="2913063"/>
                        <a:ext cx="460375" cy="1222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18">
            <a:extLst>
              <a:ext uri="{FF2B5EF4-FFF2-40B4-BE49-F238E27FC236}">
                <a16:creationId xmlns:a16="http://schemas.microsoft.com/office/drawing/2014/main" xmlns="" id="{D0C167F8-D8C3-4A48-9E65-60DDEFA291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9663" y="4159250"/>
            <a:ext cx="2481262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＜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＜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6.5</a:t>
            </a:r>
          </a:p>
        </p:txBody>
      </p:sp>
      <p:sp>
        <p:nvSpPr>
          <p:cNvPr id="18" name="Text Box 19">
            <a:extLst>
              <a:ext uri="{FF2B5EF4-FFF2-40B4-BE49-F238E27FC236}">
                <a16:creationId xmlns:a16="http://schemas.microsoft.com/office/drawing/2014/main" xmlns="" id="{2E32CE96-976A-4088-BA59-FED595C048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3688" y="5341938"/>
            <a:ext cx="5053012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∴ 桃子数：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3x+8=26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（个）</a:t>
            </a:r>
            <a:endParaRPr lang="en-US" altLang="zh-CN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484A79CC-D8E4-4065-AE48-AE9A9AD06438}"/>
              </a:ext>
            </a:extLst>
          </p:cNvPr>
          <p:cNvGrpSpPr>
            <a:grpSpLocks/>
          </p:cNvGrpSpPr>
          <p:nvPr/>
        </p:nvGrpSpPr>
        <p:grpSpPr bwMode="auto">
          <a:xfrm>
            <a:off x="1758950" y="2392363"/>
            <a:ext cx="8796338" cy="585787"/>
            <a:chOff x="1697617" y="2483937"/>
            <a:chExt cx="8796765" cy="584776"/>
          </a:xfrm>
        </p:grpSpPr>
        <p:sp>
          <p:nvSpPr>
            <p:cNvPr id="13326" name="Text Box 2">
              <a:extLst>
                <a:ext uri="{FF2B5EF4-FFF2-40B4-BE49-F238E27FC236}">
                  <a16:creationId xmlns:a16="http://schemas.microsoft.com/office/drawing/2014/main" xmlns="" id="{139D5675-477E-49F2-ABDB-D4D033E6B7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12839" y="2483937"/>
              <a:ext cx="8181543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20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设有</a:t>
              </a:r>
              <a:r>
                <a:rPr lang="en-US" altLang="zh-CN" sz="3200">
                  <a:latin typeface="微软雅黑" panose="020B0503020204020204" pitchFamily="34" charset="-122"/>
                  <a:ea typeface="微软雅黑" panose="020B0503020204020204" pitchFamily="34" charset="-122"/>
                </a:rPr>
                <a:t>x</a:t>
              </a:r>
              <a:r>
                <a:rPr lang="zh-CN" altLang="en-US" sz="320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个学生，则有（</a:t>
              </a:r>
              <a:r>
                <a:rPr lang="en-US" altLang="zh-CN" sz="3200">
                  <a:latin typeface="微软雅黑" panose="020B0503020204020204" pitchFamily="34" charset="-122"/>
                  <a:ea typeface="微软雅黑" panose="020B0503020204020204" pitchFamily="34" charset="-122"/>
                </a:rPr>
                <a:t>3x+8</a:t>
              </a:r>
              <a:r>
                <a:rPr lang="zh-CN" altLang="en-US" sz="320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）个桃子。</a:t>
              </a:r>
              <a:endPara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27" name="Text Box 20">
              <a:extLst>
                <a:ext uri="{FF2B5EF4-FFF2-40B4-BE49-F238E27FC236}">
                  <a16:creationId xmlns:a16="http://schemas.microsoft.com/office/drawing/2014/main" xmlns="" id="{B7F4E34E-03F8-4EF8-8F1A-7B39DD8814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7617" y="2483938"/>
              <a:ext cx="1005403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200">
                  <a:latin typeface="微软雅黑" panose="020B0503020204020204" pitchFamily="34" charset="-122"/>
                  <a:ea typeface="微软雅黑" panose="020B0503020204020204" pitchFamily="34" charset="-122"/>
                </a:rPr>
                <a:t>解：</a:t>
              </a:r>
            </a:p>
          </p:txBody>
        </p:sp>
      </p:grpSp>
      <p:sp>
        <p:nvSpPr>
          <p:cNvPr id="20" name="Text Box 21">
            <a:extLst>
              <a:ext uri="{FF2B5EF4-FFF2-40B4-BE49-F238E27FC236}">
                <a16:creationId xmlns:a16="http://schemas.microsoft.com/office/drawing/2014/main" xmlns="" id="{B4B2C1D4-E096-4216-B022-B2ACBBF3CE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6625" y="6003925"/>
            <a:ext cx="5208588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答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共有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个学生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,26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个桃子。</a:t>
            </a:r>
          </a:p>
        </p:txBody>
      </p:sp>
      <p:sp>
        <p:nvSpPr>
          <p:cNvPr id="13323" name="Text Box 22">
            <a:extLst>
              <a:ext uri="{FF2B5EF4-FFF2-40B4-BE49-F238E27FC236}">
                <a16:creationId xmlns:a16="http://schemas.microsoft.com/office/drawing/2014/main" xmlns="" id="{7910C89F-8B4C-47CF-8FA3-54C6F21AD5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750" y="790575"/>
            <a:ext cx="11833225" cy="148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如果每个学生分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个桃子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那么多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个；如果前面每人分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那么最后一个人得到桃子但少于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试问有几个学生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几个桃子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</a:p>
        </p:txBody>
      </p:sp>
      <p:sp>
        <p:nvSpPr>
          <p:cNvPr id="28" name="Text Box 35">
            <a:extLst>
              <a:ext uri="{FF2B5EF4-FFF2-40B4-BE49-F238E27FC236}">
                <a16:creationId xmlns:a16="http://schemas.microsoft.com/office/drawing/2014/main" xmlns="" id="{5C4768B5-6CBB-47AE-8837-C174972FCE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7100" y="5340350"/>
            <a:ext cx="14700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∴  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x=6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044CD5D3-81AA-4678-94F3-C9EF35E81E54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针对练习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7" grpId="0"/>
      <p:bldP spid="18" grpId="0"/>
      <p:bldP spid="20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xmlns="" id="{CF5EAF14-744E-4511-AE1B-3DD2BDE7CE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375" y="36306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39" name="Text Box 4">
            <a:extLst>
              <a:ext uri="{FF2B5EF4-FFF2-40B4-BE49-F238E27FC236}">
                <a16:creationId xmlns:a16="http://schemas.microsoft.com/office/drawing/2014/main" xmlns="" id="{FE3E9317-1590-4E51-AEF7-A04F0994EB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8" y="901700"/>
            <a:ext cx="11947525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2: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某工厂现有甲种原料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360kg,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乙种原料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290kg,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计划利用这两种原料生产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A,B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两种产品共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件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已知生产一件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产品需要甲原料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9kg,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乙原料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3kg,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生产一件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产品需要甲原料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4kg,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乙原料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10kg,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有哪几种符合的生产方案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请你设计出来。</a:t>
            </a:r>
            <a:endParaRPr lang="en-US" altLang="zh-CN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xmlns="" id="{E351F125-5ACA-4920-BD93-621778EB85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225" y="3222625"/>
            <a:ext cx="39290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分析本题不等关系：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xmlns="" id="{003619D7-48F2-4529-BCC0-CED10B994E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6113" y="4035425"/>
            <a:ext cx="28987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甲种原料≤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360</a:t>
            </a: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xmlns="" id="{75B92D4C-720D-45FD-9D93-0DFA722F39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6113" y="4764088"/>
            <a:ext cx="28987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乙种原料≤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290</a:t>
            </a:r>
          </a:p>
        </p:txBody>
      </p:sp>
      <p:sp>
        <p:nvSpPr>
          <p:cNvPr id="21" name="TextBox 23">
            <a:extLst>
              <a:ext uri="{FF2B5EF4-FFF2-40B4-BE49-F238E27FC236}">
                <a16:creationId xmlns:a16="http://schemas.microsoft.com/office/drawing/2014/main" xmlns="" id="{4D96B38F-A647-43BB-8B6D-C6B9BB276C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6025" y="3943350"/>
            <a:ext cx="2514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4000" b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kumimoji="1" lang="zh-CN" altLang="en-US" sz="2000" b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甲</a:t>
            </a:r>
            <a:r>
              <a:rPr kumimoji="1" lang="en-US" altLang="zh-CN" sz="4000" b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+ A</a:t>
            </a:r>
            <a:r>
              <a:rPr kumimoji="1" lang="zh-CN" altLang="en-US" sz="2000" b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乙</a:t>
            </a:r>
            <a:endParaRPr kumimoji="1" lang="zh-CN" altLang="en-US" sz="4000" b="1">
              <a:solidFill>
                <a:srgbClr val="C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DF407A17-26D0-4BA6-BF76-41C05AC9C1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6025" y="4702175"/>
            <a:ext cx="1981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4000" b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kumimoji="1" lang="zh-CN" altLang="en-US" sz="2000" b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甲</a:t>
            </a:r>
            <a:r>
              <a:rPr kumimoji="1" lang="en-US" altLang="zh-CN" sz="4000" b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+ B</a:t>
            </a:r>
            <a:r>
              <a:rPr kumimoji="1" lang="zh-CN" altLang="en-US" sz="2000" b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乙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EC5FC2F0-A467-4338-873A-BCDDA95D3353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/>
      <p:bldP spid="6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xmlns="" id="{662A41B9-A110-473A-8363-8A086CE48F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213" y="31353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xmlns="" id="{D69FD884-8F78-43AA-8B5F-E986CE4931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2600" y="2924175"/>
            <a:ext cx="20828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由题意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得</a:t>
            </a:r>
            <a:r>
              <a:rPr kumimoji="1" lang="zh-CN" altLang="en-US">
                <a:solidFill>
                  <a:srgbClr val="009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  <p:sp>
        <p:nvSpPr>
          <p:cNvPr id="8" name="Text Box 15">
            <a:extLst>
              <a:ext uri="{FF2B5EF4-FFF2-40B4-BE49-F238E27FC236}">
                <a16:creationId xmlns:a16="http://schemas.microsoft.com/office/drawing/2014/main" xmlns="" id="{9B65DC82-8164-49E4-8176-FB4598A67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0100" y="3448050"/>
            <a:ext cx="4060825" cy="5222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  <a:defRPr/>
            </a:pPr>
            <a:r>
              <a:rPr kumimoji="1"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9x+ 4 (50-x)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≤</a:t>
            </a: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360</a:t>
            </a:r>
            <a:endParaRPr kumimoji="1"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AutoShape 16">
            <a:extLst>
              <a:ext uri="{FF2B5EF4-FFF2-40B4-BE49-F238E27FC236}">
                <a16:creationId xmlns:a16="http://schemas.microsoft.com/office/drawing/2014/main" xmlns="" id="{E2E86DA8-20A3-4C69-A9CF-A3B91C43B251}"/>
              </a:ext>
            </a:extLst>
          </p:cNvPr>
          <p:cNvSpPr>
            <a:spLocks/>
          </p:cNvSpPr>
          <p:nvPr/>
        </p:nvSpPr>
        <p:spPr bwMode="auto">
          <a:xfrm>
            <a:off x="3403600" y="3581400"/>
            <a:ext cx="217488" cy="735013"/>
          </a:xfrm>
          <a:prstGeom prst="leftBrace">
            <a:avLst>
              <a:gd name="adj1" fmla="val 29029"/>
              <a:gd name="adj2" fmla="val 50000"/>
            </a:avLst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kumimoji="1" lang="zh-CN" altLang="zh-CN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18">
            <a:extLst>
              <a:ext uri="{FF2B5EF4-FFF2-40B4-BE49-F238E27FC236}">
                <a16:creationId xmlns:a16="http://schemas.microsoft.com/office/drawing/2014/main" xmlns="" id="{187CF2AE-3DAD-4E88-93D8-9639BD71B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1088" y="3905250"/>
            <a:ext cx="3249612" cy="523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3x+10(50-x)≤290</a:t>
            </a:r>
            <a:r>
              <a:rPr kumimoji="1"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11" name="Text Box 19">
            <a:extLst>
              <a:ext uri="{FF2B5EF4-FFF2-40B4-BE49-F238E27FC236}">
                <a16:creationId xmlns:a16="http://schemas.microsoft.com/office/drawing/2014/main" xmlns="" id="{8E8CD66E-3DC7-4CEA-97B7-8115D84172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8438" y="2924175"/>
            <a:ext cx="7162800" cy="5191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解</a:t>
            </a: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设生产</a:t>
            </a: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种产品</a:t>
            </a: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件</a:t>
            </a: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B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种产品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(50-x</a:t>
            </a:r>
            <a:r>
              <a:rPr kumimoji="1"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件。</a:t>
            </a:r>
            <a:endParaRPr kumimoji="1"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 20">
            <a:extLst>
              <a:ext uri="{FF2B5EF4-FFF2-40B4-BE49-F238E27FC236}">
                <a16:creationId xmlns:a16="http://schemas.microsoft.com/office/drawing/2014/main" xmlns="" id="{F90C8317-208B-4878-9385-ECA2FE6A1E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3038" y="4529138"/>
            <a:ext cx="12557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解得</a:t>
            </a:r>
            <a:r>
              <a:rPr kumimoji="1" lang="zh-CN" altLang="en-US">
                <a:solidFill>
                  <a:srgbClr val="009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  <p:sp>
        <p:nvSpPr>
          <p:cNvPr id="16" name="Text Box 24">
            <a:extLst>
              <a:ext uri="{FF2B5EF4-FFF2-40B4-BE49-F238E27FC236}">
                <a16:creationId xmlns:a16="http://schemas.microsoft.com/office/drawing/2014/main" xmlns="" id="{A31A3B0A-951D-4D57-A9AA-CA26DFD8DC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0975" y="4541838"/>
            <a:ext cx="3505200" cy="5222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30≤X</a:t>
            </a:r>
            <a:r>
              <a:rPr kumimoji="1"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≤</a:t>
            </a: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32</a:t>
            </a:r>
          </a:p>
        </p:txBody>
      </p:sp>
      <p:sp>
        <p:nvSpPr>
          <p:cNvPr id="17" name="Rectangle 26">
            <a:extLst>
              <a:ext uri="{FF2B5EF4-FFF2-40B4-BE49-F238E27FC236}">
                <a16:creationId xmlns:a16="http://schemas.microsoft.com/office/drawing/2014/main" xmlns="" id="{B0BCF126-5631-4D74-9DA1-753217F28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4946650"/>
            <a:ext cx="5311775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方案一：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种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件，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种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件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方案二：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种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31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件，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种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件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方案三：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种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32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件，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种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件。</a:t>
            </a:r>
          </a:p>
        </p:txBody>
      </p:sp>
      <p:sp>
        <p:nvSpPr>
          <p:cNvPr id="18" name="Text Box 27">
            <a:extLst>
              <a:ext uri="{FF2B5EF4-FFF2-40B4-BE49-F238E27FC236}">
                <a16:creationId xmlns:a16="http://schemas.microsoft.com/office/drawing/2014/main" xmlns="" id="{E07F2F43-2071-4D40-A721-9A93BEBCCE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3038" y="5075238"/>
            <a:ext cx="44640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根据题意</a:t>
            </a: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,x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的值应是整数</a:t>
            </a:r>
          </a:p>
        </p:txBody>
      </p:sp>
      <p:sp>
        <p:nvSpPr>
          <p:cNvPr id="19" name="Text Box 28">
            <a:extLst>
              <a:ext uri="{FF2B5EF4-FFF2-40B4-BE49-F238E27FC236}">
                <a16:creationId xmlns:a16="http://schemas.microsoft.com/office/drawing/2014/main" xmlns="" id="{58DAF778-8F81-4CB5-A491-D8C113DEF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6688" y="5594350"/>
            <a:ext cx="26638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∴x=30,31,32</a:t>
            </a:r>
          </a:p>
        </p:txBody>
      </p:sp>
      <p:sp>
        <p:nvSpPr>
          <p:cNvPr id="20" name="Text Box 29">
            <a:extLst>
              <a:ext uri="{FF2B5EF4-FFF2-40B4-BE49-F238E27FC236}">
                <a16:creationId xmlns:a16="http://schemas.microsoft.com/office/drawing/2014/main" xmlns="" id="{993565E3-BA9A-4DA6-973A-3D6120621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6050" y="6118225"/>
            <a:ext cx="37449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∴</a:t>
            </a: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有三种生产方案</a:t>
            </a:r>
          </a:p>
        </p:txBody>
      </p:sp>
      <p:sp>
        <p:nvSpPr>
          <p:cNvPr id="15374" name="Text Box 4">
            <a:extLst>
              <a:ext uri="{FF2B5EF4-FFF2-40B4-BE49-F238E27FC236}">
                <a16:creationId xmlns:a16="http://schemas.microsoft.com/office/drawing/2014/main" xmlns="" id="{7A16EBDE-6486-4DDD-8F05-8F9252BCD5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8" y="901700"/>
            <a:ext cx="11947525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2: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某工厂现有甲种原料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360kg,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乙种原料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290kg,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计划利用这两种原料生产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A,B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两种产品共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件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已知生产一件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产品需要甲原料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9kg,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乙原料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3kg,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生产一件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产品需要甲原料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4kg,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乙原料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10kg,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有哪几种符合的生产方案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请你设计出来。</a:t>
            </a:r>
            <a:endParaRPr lang="en-US" altLang="zh-CN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E9D36280-08E4-4752-8C1E-11FAD81BF5A7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 autoUpdateAnimBg="0"/>
      <p:bldP spid="10" grpId="0"/>
      <p:bldP spid="11" grpId="0"/>
      <p:bldP spid="12" grpId="0"/>
      <p:bldP spid="16" grpId="0" autoUpdateAnimBg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>
            <a:extLst>
              <a:ext uri="{FF2B5EF4-FFF2-40B4-BE49-F238E27FC236}">
                <a16:creationId xmlns:a16="http://schemas.microsoft.com/office/drawing/2014/main" xmlns="" id="{D7DAAA1C-6768-4666-A104-F907D8CB9E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50" y="922338"/>
            <a:ext cx="11691938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个小组计划在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天内生产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件产品（每天产量相同），按原先的生产速度，不能完成任务；如果每个小组每天比原先多生产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件产品，就能提前完成任务。问：每个小组原先每天生产多少件产品？</a:t>
            </a:r>
          </a:p>
        </p:txBody>
      </p:sp>
      <p:sp>
        <p:nvSpPr>
          <p:cNvPr id="22535" name="Text Box 7">
            <a:extLst>
              <a:ext uri="{FF2B5EF4-FFF2-40B4-BE49-F238E27FC236}">
                <a16:creationId xmlns:a16="http://schemas.microsoft.com/office/drawing/2014/main" xmlns="" id="{9BAED6A2-6410-43D2-8085-5F77B3EA1F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9038" y="3460750"/>
            <a:ext cx="544671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“不能完成任务”的意思是：</a:t>
            </a:r>
          </a:p>
        </p:txBody>
      </p:sp>
      <p:sp>
        <p:nvSpPr>
          <p:cNvPr id="22536" name="Text Box 8">
            <a:extLst>
              <a:ext uri="{FF2B5EF4-FFF2-40B4-BE49-F238E27FC236}">
                <a16:creationId xmlns:a16="http://schemas.microsoft.com/office/drawing/2014/main" xmlns="" id="{006C8DE6-A263-43F8-AB78-66F08F8EF3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9038" y="4843463"/>
            <a:ext cx="52673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“提前完成任务”的意思是：</a:t>
            </a:r>
          </a:p>
        </p:txBody>
      </p:sp>
      <p:sp>
        <p:nvSpPr>
          <p:cNvPr id="22537" name="Text Box 9">
            <a:extLst>
              <a:ext uri="{FF2B5EF4-FFF2-40B4-BE49-F238E27FC236}">
                <a16:creationId xmlns:a16="http://schemas.microsoft.com/office/drawing/2014/main" xmlns="" id="{1BDE5DBB-5020-4A3F-844F-E126BDC11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6413" y="4084638"/>
            <a:ext cx="94345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按原先的生产速度，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天的产品数量</a:t>
            </a:r>
            <a:r>
              <a:rPr lang="zh-CN" altLang="en-US" u="sng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8" name="Text Box 10">
            <a:extLst>
              <a:ext uri="{FF2B5EF4-FFF2-40B4-BE49-F238E27FC236}">
                <a16:creationId xmlns:a16="http://schemas.microsoft.com/office/drawing/2014/main" xmlns="" id="{DDBFB34C-31F9-4DF0-8E64-9CAC5094CC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6413" y="5522913"/>
            <a:ext cx="769461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提高生产速度后，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天的产品数量</a:t>
            </a:r>
            <a:r>
              <a:rPr lang="zh-CN" altLang="en-US" u="sng"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9" name="Text Box 11">
            <a:extLst>
              <a:ext uri="{FF2B5EF4-FFF2-40B4-BE49-F238E27FC236}">
                <a16:creationId xmlns:a16="http://schemas.microsoft.com/office/drawing/2014/main" xmlns="" id="{75FDE872-66C3-4D4C-B105-A8DA9158A0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3475" y="3849688"/>
            <a:ext cx="1182688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5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﹤</a:t>
            </a:r>
          </a:p>
        </p:txBody>
      </p:sp>
      <p:sp>
        <p:nvSpPr>
          <p:cNvPr id="22540" name="Text Box 12">
            <a:extLst>
              <a:ext uri="{FF2B5EF4-FFF2-40B4-BE49-F238E27FC236}">
                <a16:creationId xmlns:a16="http://schemas.microsoft.com/office/drawing/2014/main" xmlns="" id="{4733F040-AE4C-4402-86EF-EAAD08C12B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0763" y="5273675"/>
            <a:ext cx="138430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5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﹥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94F4D8C8-1B47-4886-B61C-F40B66BAD647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针对练习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697A637-9177-42B3-B3C1-3994410B9F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400" y="2986088"/>
            <a:ext cx="1004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endParaRPr lang="zh-CN" altLang="en-US" sz="32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bldLvl="0" autoUpdateAnimBg="0"/>
      <p:bldP spid="22539" grpId="0"/>
      <p:bldP spid="22540" grpId="0"/>
      <p:bldP spid="2" grpId="0"/>
    </p:bldLst>
  </p:timing>
</p:sld>
</file>

<file path=ppt/theme/theme1.xml><?xml version="1.0" encoding="utf-8"?>
<a:theme xmlns:a="http://schemas.openxmlformats.org/drawingml/2006/main" name="默认设计模板_7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模板111[兼容模式]" id="{34F24D7E-9287-4275-BD21-0019252FFA67}" vid="{19D19524-5270-4A0E-913B-E557C84C1B08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</TotalTime>
  <Pages>0</Pages>
  <Words>1327</Words>
  <Characters>0</Characters>
  <Application>Microsoft Office PowerPoint</Application>
  <DocSecurity>0</DocSecurity>
  <PresentationFormat>自定义</PresentationFormat>
  <Lines>0</Lines>
  <Paragraphs>128</Paragraphs>
  <Slides>15</Slides>
  <Notes>3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15</vt:i4>
      </vt:variant>
    </vt:vector>
  </HeadingPairs>
  <TitlesOfParts>
    <vt:vector size="20" baseType="lpstr">
      <vt:lpstr>默认设计模板_7</vt:lpstr>
      <vt:lpstr>模板222</vt:lpstr>
      <vt:lpstr>MathType 6.0 Equation</vt:lpstr>
      <vt:lpstr>Equation</vt:lpstr>
      <vt:lpstr>Microsoft 公式 3.0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cc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zhou</dc:creator>
  <cp:keywords/>
  <dc:description/>
  <cp:lastModifiedBy>ckb</cp:lastModifiedBy>
  <cp:revision>30</cp:revision>
  <cp:lastPrinted>1899-12-30T00:00:00Z</cp:lastPrinted>
  <dcterms:created xsi:type="dcterms:W3CDTF">2003-11-09T13:17:21Z</dcterms:created>
  <dcterms:modified xsi:type="dcterms:W3CDTF">2020-04-24T02:53:39Z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2052-8.1.0.3483</vt:lpwstr>
  </property>
</Properties>
</file>